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4"/>
  </p:notesMasterIdLst>
  <p:sldIdLst>
    <p:sldId id="256" r:id="rId2"/>
    <p:sldId id="257" r:id="rId3"/>
    <p:sldId id="289" r:id="rId4"/>
    <p:sldId id="292" r:id="rId5"/>
    <p:sldId id="294" r:id="rId6"/>
    <p:sldId id="296" r:id="rId7"/>
    <p:sldId id="297" r:id="rId8"/>
    <p:sldId id="298" r:id="rId9"/>
    <p:sldId id="309" r:id="rId10"/>
    <p:sldId id="311" r:id="rId11"/>
    <p:sldId id="312" r:id="rId12"/>
    <p:sldId id="301" r:id="rId13"/>
    <p:sldId id="302" r:id="rId14"/>
    <p:sldId id="313" r:id="rId15"/>
    <p:sldId id="315" r:id="rId16"/>
    <p:sldId id="305" r:id="rId17"/>
    <p:sldId id="314" r:id="rId18"/>
    <p:sldId id="303" r:id="rId19"/>
    <p:sldId id="306" r:id="rId20"/>
    <p:sldId id="310" r:id="rId21"/>
    <p:sldId id="307" r:id="rId22"/>
    <p:sldId id="266" r:id="rId23"/>
  </p:sldIdLst>
  <p:sldSz cx="12192000" cy="6858000"/>
  <p:notesSz cx="6858000" cy="9144000"/>
  <p:embeddedFontLst>
    <p:embeddedFont>
      <p:font typeface="Fira Sans Extra Condensed Medium" panose="020B060402020202020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gzBJLxcvjvx6joxQV1xTs+4JFv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7C13AC-C4EB-4B75-A16E-F28B5C2F6171}">
  <a:tblStyle styleId="{487C13AC-C4EB-4B75-A16E-F28B5C2F61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th Gokul" userId="93a3ea4a5643d94e" providerId="LiveId" clId="{E1921B36-23C3-4E6C-94D5-13C792A90404}"/>
    <pc:docChg chg="modSld sldOrd">
      <pc:chgData name="Nikith Gokul" userId="93a3ea4a5643d94e" providerId="LiveId" clId="{E1921B36-23C3-4E6C-94D5-13C792A90404}" dt="2024-03-27T05:50:03.338" v="72" actId="1076"/>
      <pc:docMkLst>
        <pc:docMk/>
      </pc:docMkLst>
      <pc:sldChg chg="modSp mod">
        <pc:chgData name="Nikith Gokul" userId="93a3ea4a5643d94e" providerId="LiveId" clId="{E1921B36-23C3-4E6C-94D5-13C792A90404}" dt="2024-03-27T05:50:03.338" v="72" actId="1076"/>
        <pc:sldMkLst>
          <pc:docMk/>
          <pc:sldMk cId="0" sldId="256"/>
        </pc:sldMkLst>
        <pc:spChg chg="mod">
          <ac:chgData name="Nikith Gokul" userId="93a3ea4a5643d94e" providerId="LiveId" clId="{E1921B36-23C3-4E6C-94D5-13C792A90404}" dt="2024-03-27T05:50:03.338" v="72" actId="1076"/>
          <ac:spMkLst>
            <pc:docMk/>
            <pc:sldMk cId="0" sldId="256"/>
            <ac:spMk id="106" creationId="{00000000-0000-0000-0000-000000000000}"/>
          </ac:spMkLst>
        </pc:spChg>
      </pc:sldChg>
      <pc:sldChg chg="ord">
        <pc:chgData name="Nikith Gokul" userId="93a3ea4a5643d94e" providerId="LiveId" clId="{E1921B36-23C3-4E6C-94D5-13C792A90404}" dt="2024-03-25T19:45:47.110" v="3"/>
        <pc:sldMkLst>
          <pc:docMk/>
          <pc:sldMk cId="2761468039" sldId="303"/>
        </pc:sldMkLst>
      </pc:sldChg>
      <pc:sldChg chg="ord">
        <pc:chgData name="Nikith Gokul" userId="93a3ea4a5643d94e" providerId="LiveId" clId="{E1921B36-23C3-4E6C-94D5-13C792A90404}" dt="2024-03-25T19:45:44.624" v="1"/>
        <pc:sldMkLst>
          <pc:docMk/>
          <pc:sldMk cId="1149336658" sldId="31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Y%20PC\AppData\Local\Microsoft\Windows\INetCache\IE\AVGDBW8U\Project%20Plan%5b1%5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Project</a:t>
            </a:r>
            <a:r>
              <a:rPr lang="en-IN" baseline="0"/>
              <a:t> plan</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Sheet1!$B$2</c:f>
              <c:strCache>
                <c:ptCount val="1"/>
                <c:pt idx="0">
                  <c:v>Start Date</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Sheet1!$D$3:$D$11</c:f>
              <c:strCache>
                <c:ptCount val="9"/>
                <c:pt idx="0">
                  <c:v>Preparatory Phase</c:v>
                </c:pt>
                <c:pt idx="1">
                  <c:v>Implementing using Cv2</c:v>
                </c:pt>
                <c:pt idx="2">
                  <c:v>Explore few Applicagtions &amp; Testing the Code</c:v>
                </c:pt>
                <c:pt idx="3">
                  <c:v>Minor Project Report Submission</c:v>
                </c:pt>
                <c:pt idx="4">
                  <c:v>Researching on Deep Learning Models</c:v>
                </c:pt>
                <c:pt idx="5">
                  <c:v>Dataset Preparation</c:v>
                </c:pt>
                <c:pt idx="6">
                  <c:v>Development of Deep Learning Model</c:v>
                </c:pt>
                <c:pt idx="7">
                  <c:v>Testing the Model and Focusing on any one application</c:v>
                </c:pt>
                <c:pt idx="8">
                  <c:v>Testing the application and making a final report</c:v>
                </c:pt>
              </c:strCache>
            </c:strRef>
          </c:cat>
          <c:val>
            <c:numRef>
              <c:f>Sheet1!$B$3:$B$11</c:f>
              <c:numCache>
                <c:formatCode>d\-mmm</c:formatCode>
                <c:ptCount val="9"/>
                <c:pt idx="0">
                  <c:v>45139</c:v>
                </c:pt>
                <c:pt idx="1">
                  <c:v>45175</c:v>
                </c:pt>
                <c:pt idx="2">
                  <c:v>45200</c:v>
                </c:pt>
                <c:pt idx="3">
                  <c:v>45234</c:v>
                </c:pt>
                <c:pt idx="4">
                  <c:v>45270</c:v>
                </c:pt>
                <c:pt idx="5">
                  <c:v>45301</c:v>
                </c:pt>
                <c:pt idx="6">
                  <c:v>45312</c:v>
                </c:pt>
                <c:pt idx="7">
                  <c:v>45324</c:v>
                </c:pt>
                <c:pt idx="8">
                  <c:v>45352</c:v>
                </c:pt>
              </c:numCache>
            </c:numRef>
          </c:val>
          <c:extLst>
            <c:ext xmlns:c16="http://schemas.microsoft.com/office/drawing/2014/chart" uri="{C3380CC4-5D6E-409C-BE32-E72D297353CC}">
              <c16:uniqueId val="{00000000-D9ED-43CC-AECD-F7118931E226}"/>
            </c:ext>
          </c:extLst>
        </c:ser>
        <c:ser>
          <c:idx val="1"/>
          <c:order val="1"/>
          <c:tx>
            <c:strRef>
              <c:f>Sheet1!$C$2</c:f>
              <c:strCache>
                <c:ptCount val="1"/>
                <c:pt idx="0">
                  <c:v>End Date</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Sheet1!$D$3:$D$11</c:f>
              <c:strCache>
                <c:ptCount val="9"/>
                <c:pt idx="0">
                  <c:v>Preparatory Phase</c:v>
                </c:pt>
                <c:pt idx="1">
                  <c:v>Implementing using Cv2</c:v>
                </c:pt>
                <c:pt idx="2">
                  <c:v>Explore few Applicagtions &amp; Testing the Code</c:v>
                </c:pt>
                <c:pt idx="3">
                  <c:v>Minor Project Report Submission</c:v>
                </c:pt>
                <c:pt idx="4">
                  <c:v>Researching on Deep Learning Models</c:v>
                </c:pt>
                <c:pt idx="5">
                  <c:v>Dataset Preparation</c:v>
                </c:pt>
                <c:pt idx="6">
                  <c:v>Development of Deep Learning Model</c:v>
                </c:pt>
                <c:pt idx="7">
                  <c:v>Testing the Model and Focusing on any one application</c:v>
                </c:pt>
                <c:pt idx="8">
                  <c:v>Testing the application and making a final report</c:v>
                </c:pt>
              </c:strCache>
            </c:strRef>
          </c:cat>
          <c:val>
            <c:numRef>
              <c:f>Sheet1!$C$3:$C$11</c:f>
              <c:numCache>
                <c:formatCode>d\-mmm</c:formatCode>
                <c:ptCount val="9"/>
                <c:pt idx="0">
                  <c:v>45169</c:v>
                </c:pt>
                <c:pt idx="1">
                  <c:v>45199</c:v>
                </c:pt>
                <c:pt idx="2">
                  <c:v>45230</c:v>
                </c:pt>
                <c:pt idx="3">
                  <c:v>45240</c:v>
                </c:pt>
                <c:pt idx="4">
                  <c:v>45290</c:v>
                </c:pt>
                <c:pt idx="5">
                  <c:v>45303</c:v>
                </c:pt>
                <c:pt idx="6">
                  <c:v>45322</c:v>
                </c:pt>
                <c:pt idx="7">
                  <c:v>45351</c:v>
                </c:pt>
                <c:pt idx="8">
                  <c:v>45382</c:v>
                </c:pt>
              </c:numCache>
            </c:numRef>
          </c:val>
          <c:extLst>
            <c:ext xmlns:c16="http://schemas.microsoft.com/office/drawing/2014/chart" uri="{C3380CC4-5D6E-409C-BE32-E72D297353CC}">
              <c16:uniqueId val="{00000001-D9ED-43CC-AECD-F7118931E226}"/>
            </c:ext>
          </c:extLst>
        </c:ser>
        <c:dLbls>
          <c:showLegendKey val="0"/>
          <c:showVal val="1"/>
          <c:showCatName val="0"/>
          <c:showSerName val="0"/>
          <c:showPercent val="0"/>
          <c:showBubbleSize val="0"/>
        </c:dLbls>
        <c:gapWidth val="150"/>
        <c:shape val="box"/>
        <c:axId val="388392928"/>
        <c:axId val="451141280"/>
        <c:axId val="0"/>
      </c:bar3DChart>
      <c:catAx>
        <c:axId val="38839292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1141280"/>
        <c:crosses val="autoZero"/>
        <c:auto val="1"/>
        <c:lblAlgn val="ctr"/>
        <c:lblOffset val="100"/>
        <c:noMultiLvlLbl val="0"/>
      </c:catAx>
      <c:valAx>
        <c:axId val="451141280"/>
        <c:scaling>
          <c:orientation val="minMax"/>
        </c:scaling>
        <c:delete val="0"/>
        <c:axPos val="b"/>
        <c:majorGridlines>
          <c:spPr>
            <a:ln w="9525" cap="flat" cmpd="sng" algn="ctr">
              <a:solidFill>
                <a:schemeClr val="tx1">
                  <a:lumMod val="15000"/>
                  <a:lumOff val="85000"/>
                </a:schemeClr>
              </a:solidFill>
              <a:round/>
            </a:ln>
            <a:effectLst/>
          </c:spPr>
        </c:majorGridlines>
        <c:numFmt formatCode="d\-mmm"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839292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199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rotWithShape="1">
          <a:blip r:embed="rId13">
            <a:alphaModFix/>
          </a:blip>
          <a:srcRect l="22326" t="32664" r="11836" b="35101"/>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rotWithShape="1">
          <a:blip r:embed="rId14"/>
          <a:srcRect l="37906" t="34096" r="9606" b="36394"/>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waynshang/Gesture-Recognition-with-3DCN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1235" y="7409"/>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2020-24</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rPr>
                <a:t>Major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rPr>
                <a:t>Project ID: </a:t>
              </a:r>
              <a:r>
                <a:rPr lang="en-IN"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19EEC492</a:t>
              </a:r>
              <a:endParaRPr sz="1351" b="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290703" y="404734"/>
            <a:ext cx="5688910"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pitchFamily="18" charset="0"/>
                <a:ea typeface="Montserrat"/>
                <a:cs typeface="Times New Roman" pitchFamily="18" charset="0"/>
                <a:sym typeface="Montserrat"/>
              </a:rPr>
              <a:t>Gesture Sense</a:t>
            </a:r>
            <a:r>
              <a:rPr lang="en-US" sz="1800" b="1" dirty="0">
                <a:solidFill>
                  <a:schemeClr val="dk1"/>
                </a:solidFill>
                <a:latin typeface="Times New Roman" pitchFamily="18" charset="0"/>
                <a:ea typeface="Montserrat"/>
                <a:cs typeface="Times New Roman" pitchFamily="18" charset="0"/>
                <a:sym typeface="Montserrat"/>
              </a:rPr>
              <a:t> – An Automated Hand Gesture Control</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418598" y="5212326"/>
            <a:ext cx="2926946" cy="181584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a:t>
            </a:r>
          </a:p>
          <a:p>
            <a:pPr marL="0" marR="0" lvl="0" indent="0" rtl="0">
              <a:lnSpc>
                <a:spcPct val="100000"/>
              </a:lnSpc>
              <a:spcBef>
                <a:spcPts val="0"/>
              </a:spcBef>
              <a:spcAft>
                <a:spcPts val="0"/>
              </a:spcAft>
              <a:buClr>
                <a:srgbClr val="000000"/>
              </a:buClr>
              <a:buSzPts val="1400"/>
              <a:buFont typeface="Arial"/>
              <a:buNone/>
            </a:pPr>
            <a:endParaRPr lang="en-US" b="1" dirty="0">
              <a:solidFill>
                <a:schemeClr val="dk1"/>
              </a:solidFill>
              <a:latin typeface="Montserrat Medium"/>
              <a:ea typeface="Montserrat Medium"/>
              <a:cs typeface="Montserrat Medium"/>
              <a:sym typeface="Montserrat Medium"/>
            </a:endParaRP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sym typeface="Montserrat Medium"/>
              </a:rPr>
              <a:t>K. Nikith Gokul</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sym typeface="Montserrat Medium"/>
              </a:rPr>
              <a:t>N. Sai Pranay Kumar</a:t>
            </a:r>
          </a:p>
          <a:p>
            <a:pPr marL="0" marR="0" lvl="0" indent="0" rtl="0">
              <a:lnSpc>
                <a:spcPct val="100000"/>
              </a:lnSpc>
              <a:spcBef>
                <a:spcPts val="0"/>
              </a:spcBef>
              <a:spcAft>
                <a:spcPts val="0"/>
              </a:spcAft>
              <a:buClr>
                <a:srgbClr val="000000"/>
              </a:buClr>
              <a:buSzPts val="1400"/>
              <a:buFont typeface="Arial"/>
              <a:buNone/>
            </a:pPr>
            <a:r>
              <a:rPr lang="en-US" b="1" dirty="0">
                <a:solidFill>
                  <a:schemeClr val="dk1"/>
                </a:solidFill>
                <a:latin typeface="Montserrat Medium"/>
                <a:sym typeface="Montserrat Medium"/>
              </a:rPr>
              <a:t>V.R. Gayathri</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sym typeface="Montserrat Medium"/>
              </a:rPr>
              <a:t>G. Rohith</a:t>
            </a:r>
          </a:p>
          <a:p>
            <a:pPr marL="0" marR="0" lvl="0" indent="0" rtl="0">
              <a:lnSpc>
                <a:spcPct val="100000"/>
              </a:lnSpc>
              <a:spcBef>
                <a:spcPts val="0"/>
              </a:spcBef>
              <a:spcAft>
                <a:spcPts val="0"/>
              </a:spcAft>
              <a:buClr>
                <a:srgbClr val="000000"/>
              </a:buClr>
              <a:buSzPts val="1400"/>
              <a:buFont typeface="Arial"/>
              <a:buNone/>
            </a:pPr>
            <a:endParaRPr lang="en-US" sz="1400" b="1" i="0" u="none" strike="noStrike" cap="none" dirty="0">
              <a:solidFill>
                <a:schemeClr val="dk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318710" y="5478780"/>
            <a:ext cx="2926946"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a:t>
            </a:r>
            <a:r>
              <a:rPr lang="en-US" b="1" dirty="0">
                <a:solidFill>
                  <a:schemeClr val="dk1"/>
                </a:solidFill>
                <a:latin typeface="Montserrat Medium"/>
                <a:ea typeface="Montserrat Medium"/>
                <a:cs typeface="Montserrat Medium"/>
                <a:sym typeface="Montserrat Medium"/>
              </a:rPr>
              <a:t>:</a:t>
            </a:r>
            <a:endParaRPr lang="en-US" sz="1400" b="1" i="0" u="none" strike="noStrike" cap="none" dirty="0">
              <a:solidFill>
                <a:schemeClr val="dk1"/>
              </a:solidFill>
              <a:latin typeface="Montserrat Medium"/>
              <a:ea typeface="Montserrat Medium"/>
              <a:cs typeface="Montserrat Medium"/>
              <a:sym typeface="Montserrat Medium"/>
            </a:endParaRPr>
          </a:p>
          <a:p>
            <a:pPr marL="0" marR="0" lvl="0" indent="0" rtl="0">
              <a:lnSpc>
                <a:spcPct val="100000"/>
              </a:lnSpc>
              <a:spcBef>
                <a:spcPts val="0"/>
              </a:spcBef>
              <a:spcAft>
                <a:spcPts val="0"/>
              </a:spcAft>
              <a:buClr>
                <a:srgbClr val="000000"/>
              </a:buClr>
              <a:buSzPts val="1400"/>
              <a:buFont typeface="Arial"/>
              <a:buNone/>
            </a:pPr>
            <a:r>
              <a:rPr lang="en-US" b="1" dirty="0">
                <a:solidFill>
                  <a:schemeClr val="dk1"/>
                </a:solidFill>
                <a:latin typeface="Montserrat Medium"/>
                <a:ea typeface="Montserrat Medium"/>
                <a:cs typeface="Montserrat Medium"/>
                <a:sym typeface="Montserrat Medium"/>
              </a:rPr>
              <a:t>B. Venkata Kranthi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496220" y="813950"/>
            <a:ext cx="5386887" cy="493858"/>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u="sng" dirty="0">
                <a:latin typeface="+mj-lt"/>
                <a:ea typeface="Verdana" panose="020B0604030504040204" pitchFamily="34" charset="0"/>
              </a:rPr>
              <a:t>Structural Diagram of our project</a:t>
            </a:r>
          </a:p>
          <a:p>
            <a:pPr marL="0" marR="0" lvl="0" indent="0" rtl="0">
              <a:lnSpc>
                <a:spcPct val="100000"/>
              </a:lnSpc>
              <a:spcBef>
                <a:spcPts val="0"/>
              </a:spcBef>
              <a:spcAft>
                <a:spcPts val="0"/>
              </a:spcAft>
              <a:buNone/>
            </a:pPr>
            <a:endParaRPr lang="en-IN" b="1" u="sng" dirty="0">
              <a:latin typeface="+mj-lt"/>
              <a:ea typeface="Verdana" panose="020B0604030504040204" pitchFamily="34" charset="0"/>
            </a:endParaRPr>
          </a:p>
          <a:p>
            <a:pPr marL="0" marR="0" lvl="0" indent="0" rtl="0">
              <a:lnSpc>
                <a:spcPct val="100000"/>
              </a:lnSpc>
              <a:spcBef>
                <a:spcPts val="0"/>
              </a:spcBef>
              <a:spcAft>
                <a:spcPts val="0"/>
              </a:spcAft>
              <a:buNone/>
            </a:pPr>
            <a:r>
              <a:rPr lang="en-IN" sz="1200" b="1" dirty="0">
                <a:latin typeface="+mj-lt"/>
                <a:ea typeface="Verdana" panose="020B0604030504040204" pitchFamily="34" charset="0"/>
              </a:rPr>
              <a:t>Approach 2 - Using Deep Learning</a:t>
            </a:r>
          </a:p>
          <a:p>
            <a:pPr marR="0" lvl="0" rtl="0">
              <a:lnSpc>
                <a:spcPct val="100000"/>
              </a:lnSpc>
              <a:spcBef>
                <a:spcPts val="0"/>
              </a:spcBef>
              <a:spcAft>
                <a:spcPts val="0"/>
              </a:spcAft>
            </a:pPr>
            <a:endParaRPr lang="en-IN" b="1" u="sng" dirty="0">
              <a:latin typeface="+mj-lt"/>
              <a:ea typeface="Verdana" panose="020B0604030504040204" pitchFamily="34" charset="0"/>
            </a:endParaRPr>
          </a:p>
        </p:txBody>
      </p:sp>
      <p:pic>
        <p:nvPicPr>
          <p:cNvPr id="7" name="Picture 6">
            <a:extLst>
              <a:ext uri="{FF2B5EF4-FFF2-40B4-BE49-F238E27FC236}">
                <a16:creationId xmlns:a16="http://schemas.microsoft.com/office/drawing/2014/main" id="{0A80A298-7B5A-F2BB-492E-B64B4CE02DB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78081" y="1756241"/>
            <a:ext cx="11137643" cy="3102629"/>
          </a:xfrm>
          <a:prstGeom prst="rect">
            <a:avLst/>
          </a:prstGeom>
          <a:noFill/>
        </p:spPr>
      </p:pic>
      <p:sp>
        <p:nvSpPr>
          <p:cNvPr id="9" name="TextBox 8">
            <a:extLst>
              <a:ext uri="{FF2B5EF4-FFF2-40B4-BE49-F238E27FC236}">
                <a16:creationId xmlns:a16="http://schemas.microsoft.com/office/drawing/2014/main" id="{8802B550-35AD-14B5-FC49-4966F3C84695}"/>
              </a:ext>
            </a:extLst>
          </p:cNvPr>
          <p:cNvSpPr txBox="1"/>
          <p:nvPr/>
        </p:nvSpPr>
        <p:spPr>
          <a:xfrm>
            <a:off x="2898902" y="5116834"/>
            <a:ext cx="6096000" cy="380938"/>
          </a:xfrm>
          <a:prstGeom prst="rect">
            <a:avLst/>
          </a:prstGeom>
          <a:noFill/>
        </p:spPr>
        <p:txBody>
          <a:bodyPr wrap="square">
            <a:spAutoFit/>
          </a:bodyPr>
          <a:lstStyle/>
          <a:p>
            <a:pPr algn="ctr">
              <a:lnSpc>
                <a:spcPct val="150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Figure 4.</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Architecture of 3d-CNN and LSTM.</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089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67C31-9FE7-2A59-9517-C71CA53F682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13D671-FF58-B800-B5AC-C2C4DD137F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1C576213-59E8-885E-38E9-D730B5A5392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2" name="Google Shape;125;p3">
            <a:extLst>
              <a:ext uri="{FF2B5EF4-FFF2-40B4-BE49-F238E27FC236}">
                <a16:creationId xmlns:a16="http://schemas.microsoft.com/office/drawing/2014/main" id="{D75DF63F-7DF9-823B-7F75-01332C549DDE}"/>
              </a:ext>
            </a:extLst>
          </p:cNvPr>
          <p:cNvSpPr txBox="1"/>
          <p:nvPr/>
        </p:nvSpPr>
        <p:spPr>
          <a:xfrm>
            <a:off x="604496" y="1032763"/>
            <a:ext cx="3044312" cy="417968"/>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u="sng" dirty="0">
                <a:latin typeface="+mn-lt"/>
                <a:ea typeface="Verdana" panose="020B0604030504040204" pitchFamily="34" charset="0"/>
              </a:rPr>
              <a:t>Behaviour Diagram of our project</a:t>
            </a:r>
            <a:r>
              <a:rPr lang="en-IN" sz="1200" u="sng" dirty="0">
                <a:latin typeface="+mn-lt"/>
                <a:ea typeface="Verdana" panose="020B0604030504040204" pitchFamily="34" charset="0"/>
              </a:rPr>
              <a:t>  </a:t>
            </a:r>
          </a:p>
          <a:p>
            <a:pPr marL="0" marR="0" lvl="0" indent="0" rtl="0">
              <a:lnSpc>
                <a:spcPct val="100000"/>
              </a:lnSpc>
              <a:spcBef>
                <a:spcPts val="0"/>
              </a:spcBef>
              <a:spcAft>
                <a:spcPts val="0"/>
              </a:spcAft>
              <a:buNone/>
            </a:pPr>
            <a:r>
              <a:rPr lang="en-IN" sz="1200" u="sng" dirty="0">
                <a:latin typeface="+mn-lt"/>
                <a:ea typeface="Verdana" panose="020B0604030504040204" pitchFamily="34" charset="0"/>
              </a:rPr>
              <a:t> </a:t>
            </a:r>
          </a:p>
          <a:p>
            <a:pPr marR="0" lvl="0" rtl="0">
              <a:lnSpc>
                <a:spcPct val="100000"/>
              </a:lnSpc>
              <a:spcBef>
                <a:spcPts val="0"/>
              </a:spcBef>
              <a:spcAft>
                <a:spcPts val="0"/>
              </a:spcAft>
            </a:pPr>
            <a:endParaRPr lang="en-IN" u="sng" dirty="0">
              <a:latin typeface="+mn-lt"/>
              <a:ea typeface="Verdana" panose="020B0604030504040204" pitchFamily="34" charset="0"/>
            </a:endParaRPr>
          </a:p>
        </p:txBody>
      </p:sp>
      <p:pic>
        <p:nvPicPr>
          <p:cNvPr id="5" name="Picture 4">
            <a:extLst>
              <a:ext uri="{FF2B5EF4-FFF2-40B4-BE49-F238E27FC236}">
                <a16:creationId xmlns:a16="http://schemas.microsoft.com/office/drawing/2014/main" id="{7981A1CA-0204-6E4B-B989-127FA66AE4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3862" y="1591235"/>
            <a:ext cx="6264275" cy="4572000"/>
          </a:xfrm>
          <a:prstGeom prst="rect">
            <a:avLst/>
          </a:prstGeom>
          <a:noFill/>
        </p:spPr>
      </p:pic>
      <p:sp>
        <p:nvSpPr>
          <p:cNvPr id="9" name="Google Shape;125;p3">
            <a:extLst>
              <a:ext uri="{FF2B5EF4-FFF2-40B4-BE49-F238E27FC236}">
                <a16:creationId xmlns:a16="http://schemas.microsoft.com/office/drawing/2014/main" id="{7F0278E6-235C-84A3-22D6-48224A6A7FC8}"/>
              </a:ext>
            </a:extLst>
          </p:cNvPr>
          <p:cNvSpPr txBox="1"/>
          <p:nvPr/>
        </p:nvSpPr>
        <p:spPr>
          <a:xfrm>
            <a:off x="3935407" y="6178491"/>
            <a:ext cx="4645033" cy="36512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200" b="1" dirty="0">
                <a:latin typeface="+mn-lt"/>
                <a:ea typeface="Verdana" panose="020B0604030504040204" pitchFamily="34" charset="0"/>
              </a:rPr>
              <a:t>Figure 5. </a:t>
            </a:r>
            <a:r>
              <a:rPr lang="en-IN" sz="1200" dirty="0">
                <a:latin typeface="+mn-lt"/>
                <a:ea typeface="Verdana" panose="020B0604030504040204" pitchFamily="34" charset="0"/>
              </a:rPr>
              <a:t>Flow chart for Deep Learning Based Gesture Control.</a:t>
            </a:r>
            <a:endParaRPr lang="en-IN" sz="1200" b="1" dirty="0">
              <a:latin typeface="+mn-lt"/>
              <a:ea typeface="Verdana" panose="020B0604030504040204" pitchFamily="34" charset="0"/>
            </a:endParaRPr>
          </a:p>
          <a:p>
            <a:pPr marR="0" lvl="0" rtl="0">
              <a:lnSpc>
                <a:spcPct val="100000"/>
              </a:lnSpc>
              <a:spcBef>
                <a:spcPts val="0"/>
              </a:spcBef>
              <a:spcAft>
                <a:spcPts val="0"/>
              </a:spcAft>
            </a:pPr>
            <a:endParaRPr lang="en-IN" b="1" dirty="0">
              <a:latin typeface="+mn-lt"/>
              <a:ea typeface="Verdana" panose="020B0604030504040204" pitchFamily="34" charset="0"/>
            </a:endParaRPr>
          </a:p>
        </p:txBody>
      </p:sp>
    </p:spTree>
    <p:extLst>
      <p:ext uri="{BB962C8B-B14F-4D97-AF65-F5344CB8AC3E}">
        <p14:creationId xmlns:p14="http://schemas.microsoft.com/office/powerpoint/2010/main" val="418783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96220" y="2283328"/>
            <a:ext cx="5761704" cy="1840804"/>
          </a:xfrm>
          <a:prstGeom prst="rect">
            <a:avLst/>
          </a:prstGeom>
          <a:noFill/>
          <a:ln>
            <a:noFill/>
          </a:ln>
        </p:spPr>
        <p:txBody>
          <a:bodyPr spcFirstLastPara="1" wrap="square" lIns="91425" tIns="45700" rIns="91425" bIns="45700" anchor="t" anchorCtr="0">
            <a:noAutofit/>
          </a:bodyPr>
          <a:lstStyle/>
          <a:p>
            <a:pPr marL="0" marR="0" lvl="0" indent="0" rtl="0">
              <a:lnSpc>
                <a:spcPct val="150000"/>
              </a:lnSpc>
              <a:spcBef>
                <a:spcPts val="0"/>
              </a:spcBef>
              <a:spcAft>
                <a:spcPts val="0"/>
              </a:spcAft>
              <a:buNone/>
            </a:pPr>
            <a:r>
              <a:rPr lang="en-IN" b="1" dirty="0">
                <a:latin typeface="Verdana" panose="020B0604030504040204" pitchFamily="34" charset="0"/>
                <a:ea typeface="Verdana" panose="020B0604030504040204" pitchFamily="34" charset="0"/>
              </a:rPr>
              <a:t>Use Cases</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Media playback control</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Scrolling and Navigation</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Zooming</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Controlling the Application(Hill Climbing Race &amp; Spotify)</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7184778" y="2196064"/>
            <a:ext cx="5761704" cy="1928068"/>
          </a:xfrm>
          <a:prstGeom prst="rect">
            <a:avLst/>
          </a:prstGeom>
          <a:noFill/>
          <a:ln>
            <a:noFill/>
          </a:ln>
        </p:spPr>
        <p:txBody>
          <a:bodyPr spcFirstLastPara="1" wrap="square" lIns="91425" tIns="45700" rIns="91425" bIns="45700" anchor="t" anchorCtr="0">
            <a:noAutofit/>
          </a:bodyPr>
          <a:lstStyle/>
          <a:p>
            <a:pPr marL="0" marR="0" lvl="0" indent="0" rtl="0">
              <a:lnSpc>
                <a:spcPct val="150000"/>
              </a:lnSpc>
              <a:spcBef>
                <a:spcPts val="0"/>
              </a:spcBef>
              <a:spcAft>
                <a:spcPts val="0"/>
              </a:spcAft>
              <a:buNone/>
            </a:pPr>
            <a:r>
              <a:rPr lang="en-IN" b="1" dirty="0">
                <a:latin typeface="Verdana" panose="020B0604030504040204" pitchFamily="34" charset="0"/>
                <a:ea typeface="Verdana" panose="020B0604030504040204" pitchFamily="34" charset="0"/>
              </a:rPr>
              <a:t>Test Cases </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Model Accuracy</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Gesture Variability</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Adaptability to new gestures</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User Experience Testing</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Integration</a:t>
            </a:r>
          </a:p>
          <a:p>
            <a:pPr marL="285750" marR="0" lvl="0" indent="-285750" rtl="0">
              <a:lnSpc>
                <a:spcPct val="15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95428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272563" y="797057"/>
            <a:ext cx="6247012" cy="32977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(Working with open CV and </a:t>
            </a:r>
            <a:r>
              <a:rPr lang="en-IN" b="1" dirty="0" err="1">
                <a:latin typeface="Verdana" panose="020B0604030504040204" pitchFamily="34" charset="0"/>
                <a:ea typeface="Verdana" panose="020B0604030504040204" pitchFamily="34" charset="0"/>
              </a:rPr>
              <a:t>Mediapipe</a:t>
            </a:r>
            <a:r>
              <a:rPr lang="en-IN" b="1" dirty="0">
                <a:latin typeface="Verdana" panose="020B0604030504040204" pitchFamily="34" charset="0"/>
                <a:ea typeface="Verdana" panose="020B0604030504040204" pitchFamily="34" charset="0"/>
              </a:rPr>
              <a:t>)</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grpSp>
        <p:nvGrpSpPr>
          <p:cNvPr id="2" name="Group 1">
            <a:extLst>
              <a:ext uri="{FF2B5EF4-FFF2-40B4-BE49-F238E27FC236}">
                <a16:creationId xmlns:a16="http://schemas.microsoft.com/office/drawing/2014/main" id="{3632A895-3CF8-C0EA-3F14-22648B695A7D}"/>
              </a:ext>
            </a:extLst>
          </p:cNvPr>
          <p:cNvGrpSpPr/>
          <p:nvPr/>
        </p:nvGrpSpPr>
        <p:grpSpPr>
          <a:xfrm>
            <a:off x="592677" y="3918059"/>
            <a:ext cx="6020967" cy="2078278"/>
            <a:chOff x="9061471" y="2501373"/>
            <a:chExt cx="6021970" cy="2078355"/>
          </a:xfrm>
        </p:grpSpPr>
        <p:pic>
          <p:nvPicPr>
            <p:cNvPr id="6" name="Picture 5">
              <a:extLst>
                <a:ext uri="{FF2B5EF4-FFF2-40B4-BE49-F238E27FC236}">
                  <a16:creationId xmlns:a16="http://schemas.microsoft.com/office/drawing/2014/main" id="{30CF83C7-B067-1A8D-89E8-D388C57672EC}"/>
                </a:ext>
              </a:extLst>
            </p:cNvPr>
            <p:cNvPicPr/>
            <p:nvPr/>
          </p:nvPicPr>
          <p:blipFill>
            <a:blip r:embed="rId2"/>
            <a:stretch>
              <a:fillRect/>
            </a:stretch>
          </p:blipFill>
          <p:spPr>
            <a:xfrm>
              <a:off x="9061471" y="2563960"/>
              <a:ext cx="2677796" cy="2008505"/>
            </a:xfrm>
            <a:prstGeom prst="rect">
              <a:avLst/>
            </a:prstGeom>
          </p:spPr>
        </p:pic>
        <p:pic>
          <p:nvPicPr>
            <p:cNvPr id="7" name="Picture 6">
              <a:extLst>
                <a:ext uri="{FF2B5EF4-FFF2-40B4-BE49-F238E27FC236}">
                  <a16:creationId xmlns:a16="http://schemas.microsoft.com/office/drawing/2014/main" id="{DB0EFC0A-ED5A-C50B-9623-0E7DC456FF4C}"/>
                </a:ext>
              </a:extLst>
            </p:cNvPr>
            <p:cNvPicPr/>
            <p:nvPr/>
          </p:nvPicPr>
          <p:blipFill>
            <a:blip r:embed="rId3"/>
            <a:stretch>
              <a:fillRect/>
            </a:stretch>
          </p:blipFill>
          <p:spPr>
            <a:xfrm>
              <a:off x="12312555" y="2501373"/>
              <a:ext cx="2770886" cy="2078355"/>
            </a:xfrm>
            <a:prstGeom prst="rect">
              <a:avLst/>
            </a:prstGeom>
          </p:spPr>
        </p:pic>
      </p:grpSp>
      <p:grpSp>
        <p:nvGrpSpPr>
          <p:cNvPr id="9" name="Group 8">
            <a:extLst>
              <a:ext uri="{FF2B5EF4-FFF2-40B4-BE49-F238E27FC236}">
                <a16:creationId xmlns:a16="http://schemas.microsoft.com/office/drawing/2014/main" id="{0443495E-8F0F-D494-70F7-C47791B6FDC6}"/>
              </a:ext>
            </a:extLst>
          </p:cNvPr>
          <p:cNvGrpSpPr/>
          <p:nvPr/>
        </p:nvGrpSpPr>
        <p:grpSpPr>
          <a:xfrm>
            <a:off x="592677" y="1324307"/>
            <a:ext cx="2625725" cy="1991360"/>
            <a:chOff x="0" y="0"/>
            <a:chExt cx="2626106" cy="1991666"/>
          </a:xfrm>
        </p:grpSpPr>
        <p:sp>
          <p:nvSpPr>
            <p:cNvPr id="10" name="Rectangle 9">
              <a:extLst>
                <a:ext uri="{FF2B5EF4-FFF2-40B4-BE49-F238E27FC236}">
                  <a16:creationId xmlns:a16="http://schemas.microsoft.com/office/drawing/2014/main" id="{C3B975B5-7A4C-1F7C-47F3-ED81A66BC31A}"/>
                </a:ext>
              </a:extLst>
            </p:cNvPr>
            <p:cNvSpPr/>
            <p:nvPr/>
          </p:nvSpPr>
          <p:spPr>
            <a:xfrm>
              <a:off x="305" y="0"/>
              <a:ext cx="50673" cy="224380"/>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1" name="Rectangle 10">
              <a:extLst>
                <a:ext uri="{FF2B5EF4-FFF2-40B4-BE49-F238E27FC236}">
                  <a16:creationId xmlns:a16="http://schemas.microsoft.com/office/drawing/2014/main" id="{D0F0847D-4599-78FC-BD83-E171994BCD92}"/>
                </a:ext>
              </a:extLst>
            </p:cNvPr>
            <p:cNvSpPr/>
            <p:nvPr/>
          </p:nvSpPr>
          <p:spPr>
            <a:xfrm>
              <a:off x="305" y="364237"/>
              <a:ext cx="50673" cy="224380"/>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2" name="Rectangle 11">
              <a:extLst>
                <a:ext uri="{FF2B5EF4-FFF2-40B4-BE49-F238E27FC236}">
                  <a16:creationId xmlns:a16="http://schemas.microsoft.com/office/drawing/2014/main" id="{D31DFCDE-35FD-2E9B-B034-161D9BDBCBBF}"/>
                </a:ext>
              </a:extLst>
            </p:cNvPr>
            <p:cNvSpPr/>
            <p:nvPr/>
          </p:nvSpPr>
          <p:spPr>
            <a:xfrm>
              <a:off x="305" y="729997"/>
              <a:ext cx="50673" cy="224380"/>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3" name="Rectangle 12">
              <a:extLst>
                <a:ext uri="{FF2B5EF4-FFF2-40B4-BE49-F238E27FC236}">
                  <a16:creationId xmlns:a16="http://schemas.microsoft.com/office/drawing/2014/main" id="{A5503935-9C13-BD5D-06CE-3FB023EB3942}"/>
                </a:ext>
              </a:extLst>
            </p:cNvPr>
            <p:cNvSpPr/>
            <p:nvPr/>
          </p:nvSpPr>
          <p:spPr>
            <a:xfrm>
              <a:off x="305" y="1094233"/>
              <a:ext cx="50673" cy="224380"/>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4" name="Rectangle 13">
              <a:extLst>
                <a:ext uri="{FF2B5EF4-FFF2-40B4-BE49-F238E27FC236}">
                  <a16:creationId xmlns:a16="http://schemas.microsoft.com/office/drawing/2014/main" id="{D77136E8-7FF0-2917-B929-1547A07F79AE}"/>
                </a:ext>
              </a:extLst>
            </p:cNvPr>
            <p:cNvSpPr/>
            <p:nvPr/>
          </p:nvSpPr>
          <p:spPr>
            <a:xfrm>
              <a:off x="305" y="1458469"/>
              <a:ext cx="50673" cy="224380"/>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5" name="Rectangle 14">
              <a:extLst>
                <a:ext uri="{FF2B5EF4-FFF2-40B4-BE49-F238E27FC236}">
                  <a16:creationId xmlns:a16="http://schemas.microsoft.com/office/drawing/2014/main" id="{4F973450-32C5-A462-0D91-A950D0A53079}"/>
                </a:ext>
              </a:extLst>
            </p:cNvPr>
            <p:cNvSpPr/>
            <p:nvPr/>
          </p:nvSpPr>
          <p:spPr>
            <a:xfrm>
              <a:off x="305" y="1822959"/>
              <a:ext cx="50673" cy="224380"/>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pic>
          <p:nvPicPr>
            <p:cNvPr id="16" name="Picture 15">
              <a:extLst>
                <a:ext uri="{FF2B5EF4-FFF2-40B4-BE49-F238E27FC236}">
                  <a16:creationId xmlns:a16="http://schemas.microsoft.com/office/drawing/2014/main" id="{DCF8FEEB-2D39-14AD-4DF3-D25E693BF162}"/>
                </a:ext>
              </a:extLst>
            </p:cNvPr>
            <p:cNvPicPr/>
            <p:nvPr/>
          </p:nvPicPr>
          <p:blipFill>
            <a:blip r:embed="rId4"/>
            <a:stretch>
              <a:fillRect/>
            </a:stretch>
          </p:blipFill>
          <p:spPr>
            <a:xfrm>
              <a:off x="0" y="5233"/>
              <a:ext cx="2626106" cy="1969770"/>
            </a:xfrm>
            <a:prstGeom prst="rect">
              <a:avLst/>
            </a:prstGeom>
          </p:spPr>
        </p:pic>
      </p:grpSp>
      <p:grpSp>
        <p:nvGrpSpPr>
          <p:cNvPr id="17" name="Group 16">
            <a:extLst>
              <a:ext uri="{FF2B5EF4-FFF2-40B4-BE49-F238E27FC236}">
                <a16:creationId xmlns:a16="http://schemas.microsoft.com/office/drawing/2014/main" id="{09F26A4D-30EE-5EBA-4124-3DE79215A856}"/>
              </a:ext>
            </a:extLst>
          </p:cNvPr>
          <p:cNvGrpSpPr/>
          <p:nvPr/>
        </p:nvGrpSpPr>
        <p:grpSpPr>
          <a:xfrm>
            <a:off x="3792249" y="1260927"/>
            <a:ext cx="2727325" cy="2052955"/>
            <a:chOff x="0" y="0"/>
            <a:chExt cx="2727706" cy="2053234"/>
          </a:xfrm>
        </p:grpSpPr>
        <p:sp>
          <p:nvSpPr>
            <p:cNvPr id="18" name="Rectangle 17">
              <a:extLst>
                <a:ext uri="{FF2B5EF4-FFF2-40B4-BE49-F238E27FC236}">
                  <a16:creationId xmlns:a16="http://schemas.microsoft.com/office/drawing/2014/main" id="{E5E54A27-DD87-E8B6-CEEA-127DC9BF2189}"/>
                </a:ext>
              </a:extLst>
            </p:cNvPr>
            <p:cNvSpPr/>
            <p:nvPr/>
          </p:nvSpPr>
          <p:spPr>
            <a:xfrm>
              <a:off x="305" y="0"/>
              <a:ext cx="50673" cy="224380"/>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9" name="Rectangle 18">
              <a:extLst>
                <a:ext uri="{FF2B5EF4-FFF2-40B4-BE49-F238E27FC236}">
                  <a16:creationId xmlns:a16="http://schemas.microsoft.com/office/drawing/2014/main" id="{1EBE9EEC-0D23-0AF7-B731-75EB62D6F42D}"/>
                </a:ext>
              </a:extLst>
            </p:cNvPr>
            <p:cNvSpPr/>
            <p:nvPr/>
          </p:nvSpPr>
          <p:spPr>
            <a:xfrm>
              <a:off x="305" y="364236"/>
              <a:ext cx="50673" cy="224381"/>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20" name="Rectangle 19">
              <a:extLst>
                <a:ext uri="{FF2B5EF4-FFF2-40B4-BE49-F238E27FC236}">
                  <a16:creationId xmlns:a16="http://schemas.microsoft.com/office/drawing/2014/main" id="{60FDDD5D-0745-FCA0-4FC6-383E15396205}"/>
                </a:ext>
              </a:extLst>
            </p:cNvPr>
            <p:cNvSpPr/>
            <p:nvPr/>
          </p:nvSpPr>
          <p:spPr>
            <a:xfrm>
              <a:off x="305" y="728473"/>
              <a:ext cx="50673" cy="224379"/>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21" name="Rectangle 20">
              <a:extLst>
                <a:ext uri="{FF2B5EF4-FFF2-40B4-BE49-F238E27FC236}">
                  <a16:creationId xmlns:a16="http://schemas.microsoft.com/office/drawing/2014/main" id="{C549DE7C-05AB-A847-5306-0835D7D3AF55}"/>
                </a:ext>
              </a:extLst>
            </p:cNvPr>
            <p:cNvSpPr/>
            <p:nvPr/>
          </p:nvSpPr>
          <p:spPr>
            <a:xfrm>
              <a:off x="305" y="1092708"/>
              <a:ext cx="50673" cy="224380"/>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22" name="Rectangle 21">
              <a:extLst>
                <a:ext uri="{FF2B5EF4-FFF2-40B4-BE49-F238E27FC236}">
                  <a16:creationId xmlns:a16="http://schemas.microsoft.com/office/drawing/2014/main" id="{7708B52F-5A69-B117-116A-3F1E76E3F83B}"/>
                </a:ext>
              </a:extLst>
            </p:cNvPr>
            <p:cNvSpPr/>
            <p:nvPr/>
          </p:nvSpPr>
          <p:spPr>
            <a:xfrm>
              <a:off x="305" y="1457325"/>
              <a:ext cx="50673" cy="224380"/>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23" name="Rectangle 22">
              <a:extLst>
                <a:ext uri="{FF2B5EF4-FFF2-40B4-BE49-F238E27FC236}">
                  <a16:creationId xmlns:a16="http://schemas.microsoft.com/office/drawing/2014/main" id="{0654A78D-3DBD-52AC-5BF0-7E18362826E1}"/>
                </a:ext>
              </a:extLst>
            </p:cNvPr>
            <p:cNvSpPr/>
            <p:nvPr/>
          </p:nvSpPr>
          <p:spPr>
            <a:xfrm>
              <a:off x="305" y="1821561"/>
              <a:ext cx="50673" cy="224380"/>
            </a:xfrm>
            <a:prstGeom prst="rect">
              <a:avLst/>
            </a:prstGeom>
            <a:ln>
              <a:noFill/>
            </a:ln>
          </p:spPr>
          <p:txBody>
            <a:bodyPr vert="horz" lIns="0" tIns="0" rIns="0" bIns="0" rtlCol="0">
              <a:noAutofit/>
            </a:bodyPr>
            <a:lstStyle/>
            <a:p>
              <a:pPr marL="6350" marR="2540"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pic>
          <p:nvPicPr>
            <p:cNvPr id="24" name="Picture 23">
              <a:extLst>
                <a:ext uri="{FF2B5EF4-FFF2-40B4-BE49-F238E27FC236}">
                  <a16:creationId xmlns:a16="http://schemas.microsoft.com/office/drawing/2014/main" id="{508900A5-940C-9418-F577-78CA1AC47C8E}"/>
                </a:ext>
              </a:extLst>
            </p:cNvPr>
            <p:cNvPicPr/>
            <p:nvPr/>
          </p:nvPicPr>
          <p:blipFill>
            <a:blip r:embed="rId5"/>
            <a:stretch>
              <a:fillRect/>
            </a:stretch>
          </p:blipFill>
          <p:spPr>
            <a:xfrm>
              <a:off x="0" y="7264"/>
              <a:ext cx="2727706" cy="2045970"/>
            </a:xfrm>
            <a:prstGeom prst="rect">
              <a:avLst/>
            </a:prstGeom>
          </p:spPr>
        </p:pic>
      </p:grpSp>
      <p:sp>
        <p:nvSpPr>
          <p:cNvPr id="25" name="Rectangle 21">
            <a:extLst>
              <a:ext uri="{FF2B5EF4-FFF2-40B4-BE49-F238E27FC236}">
                <a16:creationId xmlns:a16="http://schemas.microsoft.com/office/drawing/2014/main" id="{1574F699-36F4-E9A2-7362-A31CB0E16DD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Cloud 25">
            <a:extLst>
              <a:ext uri="{FF2B5EF4-FFF2-40B4-BE49-F238E27FC236}">
                <a16:creationId xmlns:a16="http://schemas.microsoft.com/office/drawing/2014/main" id="{94E9AC94-8214-6126-FE74-5E79743E37F7}"/>
              </a:ext>
            </a:extLst>
          </p:cNvPr>
          <p:cNvSpPr/>
          <p:nvPr/>
        </p:nvSpPr>
        <p:spPr>
          <a:xfrm>
            <a:off x="8855818" y="2718054"/>
            <a:ext cx="2493854" cy="1486009"/>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8" name="Google Shape;125;p3">
            <a:extLst>
              <a:ext uri="{FF2B5EF4-FFF2-40B4-BE49-F238E27FC236}">
                <a16:creationId xmlns:a16="http://schemas.microsoft.com/office/drawing/2014/main" id="{19BBA0E5-BC16-8783-72A2-B89ED40744E9}"/>
              </a:ext>
            </a:extLst>
          </p:cNvPr>
          <p:cNvSpPr txBox="1"/>
          <p:nvPr/>
        </p:nvSpPr>
        <p:spPr>
          <a:xfrm>
            <a:off x="9297824" y="3259159"/>
            <a:ext cx="2217900" cy="329775"/>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r>
              <a:rPr lang="en-US" dirty="0">
                <a:latin typeface="Verdana" panose="020B0604030504040204" pitchFamily="34" charset="0"/>
                <a:ea typeface="Verdana" panose="020B0604030504040204" pitchFamily="34" charset="0"/>
              </a:rPr>
              <a:t>Music Control</a:t>
            </a:r>
          </a:p>
          <a:p>
            <a:pPr marR="0" lvl="0" rtl="0">
              <a:lnSpc>
                <a:spcPct val="100000"/>
              </a:lnSpc>
              <a:spcBef>
                <a:spcPts val="0"/>
              </a:spcBef>
              <a:spcAft>
                <a:spcPts val="0"/>
              </a:spcAft>
            </a:pPr>
            <a:r>
              <a:rPr lang="en-US" dirty="0">
                <a:latin typeface="Verdana" panose="020B0604030504040204" pitchFamily="34" charset="0"/>
                <a:ea typeface="Verdana" panose="020B0604030504040204" pitchFamily="34" charset="0"/>
              </a:rPr>
              <a:t>(Spotify)</a:t>
            </a:r>
            <a:endParaRPr lang="en-IN" dirty="0">
              <a:latin typeface="Verdana" panose="020B0604030504040204" pitchFamily="34" charset="0"/>
              <a:ea typeface="Verdana" panose="020B0604030504040204" pitchFamily="34" charset="0"/>
            </a:endParaRPr>
          </a:p>
        </p:txBody>
      </p:sp>
      <p:sp>
        <p:nvSpPr>
          <p:cNvPr id="27" name="Arrow: Down 26">
            <a:extLst>
              <a:ext uri="{FF2B5EF4-FFF2-40B4-BE49-F238E27FC236}">
                <a16:creationId xmlns:a16="http://schemas.microsoft.com/office/drawing/2014/main" id="{6B96FA75-69AE-561C-70B7-553B25BDF9D3}"/>
              </a:ext>
            </a:extLst>
          </p:cNvPr>
          <p:cNvSpPr/>
          <p:nvPr/>
        </p:nvSpPr>
        <p:spPr>
          <a:xfrm rot="5400000">
            <a:off x="7714940" y="3111400"/>
            <a:ext cx="478252" cy="71094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29" name="TextBox 28">
            <a:extLst>
              <a:ext uri="{FF2B5EF4-FFF2-40B4-BE49-F238E27FC236}">
                <a16:creationId xmlns:a16="http://schemas.microsoft.com/office/drawing/2014/main" id="{DECE00A9-7D91-28F7-37AE-F37F3D7DAAC1}"/>
              </a:ext>
            </a:extLst>
          </p:cNvPr>
          <p:cNvSpPr txBox="1"/>
          <p:nvPr/>
        </p:nvSpPr>
        <p:spPr>
          <a:xfrm>
            <a:off x="1109813" y="3429000"/>
            <a:ext cx="6217022" cy="276999"/>
          </a:xfrm>
          <a:prstGeom prst="rect">
            <a:avLst/>
          </a:prstGeom>
          <a:noFill/>
        </p:spPr>
        <p:txBody>
          <a:bodyPr wrap="square">
            <a:spAutoFit/>
          </a:bodyPr>
          <a:lstStyle/>
          <a:p>
            <a:r>
              <a:rPr lang="en-IN" sz="1200" b="1" dirty="0">
                <a:effectLst/>
                <a:latin typeface="Times New Roman" panose="02020603050405020304" pitchFamily="18" charset="0"/>
                <a:ea typeface="Times New Roman" panose="02020603050405020304" pitchFamily="18" charset="0"/>
              </a:rPr>
              <a:t>Figure 6. </a:t>
            </a:r>
            <a:r>
              <a:rPr lang="en-IN" sz="1200" dirty="0">
                <a:effectLst/>
                <a:latin typeface="Times New Roman" panose="02020603050405020304" pitchFamily="18" charset="0"/>
                <a:ea typeface="Calibri" panose="020F0502020204030204" pitchFamily="34" charset="0"/>
              </a:rPr>
              <a:t>Volume up </a:t>
            </a:r>
            <a:r>
              <a:rPr lang="en-IN" sz="1200" b="1" dirty="0">
                <a:effectLst/>
                <a:latin typeface="Times New Roman" panose="02020603050405020304" pitchFamily="18" charset="0"/>
                <a:ea typeface="Times New Roman" panose="02020603050405020304" pitchFamily="18" charset="0"/>
              </a:rPr>
              <a:t>                                               Figure 7. </a:t>
            </a:r>
            <a:r>
              <a:rPr lang="en-IN" sz="1200" dirty="0">
                <a:effectLst/>
                <a:latin typeface="Times New Roman" panose="02020603050405020304" pitchFamily="18" charset="0"/>
                <a:ea typeface="Calibri" panose="020F0502020204030204" pitchFamily="34" charset="0"/>
              </a:rPr>
              <a:t>Volume down</a:t>
            </a:r>
            <a:endParaRPr lang="en-IN" sz="1200" dirty="0"/>
          </a:p>
        </p:txBody>
      </p:sp>
      <p:sp>
        <p:nvSpPr>
          <p:cNvPr id="31" name="TextBox 30">
            <a:extLst>
              <a:ext uri="{FF2B5EF4-FFF2-40B4-BE49-F238E27FC236}">
                <a16:creationId xmlns:a16="http://schemas.microsoft.com/office/drawing/2014/main" id="{39FBFF61-50DC-F447-E16C-948FAAED4566}"/>
              </a:ext>
            </a:extLst>
          </p:cNvPr>
          <p:cNvSpPr txBox="1"/>
          <p:nvPr/>
        </p:nvSpPr>
        <p:spPr>
          <a:xfrm>
            <a:off x="924371" y="6208397"/>
            <a:ext cx="6217022" cy="276999"/>
          </a:xfrm>
          <a:prstGeom prst="rect">
            <a:avLst/>
          </a:prstGeom>
          <a:noFill/>
        </p:spPr>
        <p:txBody>
          <a:bodyPr wrap="square">
            <a:spAutoFit/>
          </a:bodyPr>
          <a:lstStyle/>
          <a:p>
            <a:r>
              <a:rPr lang="en-IN" sz="1200" b="1" dirty="0">
                <a:effectLst/>
                <a:latin typeface="Times New Roman" panose="02020603050405020304" pitchFamily="18" charset="0"/>
                <a:ea typeface="Times New Roman" panose="02020603050405020304" pitchFamily="18" charset="0"/>
              </a:rPr>
              <a:t> Figure 8. </a:t>
            </a:r>
            <a:r>
              <a:rPr lang="en-IN" sz="1200" dirty="0">
                <a:effectLst/>
                <a:latin typeface="Times New Roman" panose="02020603050405020304" pitchFamily="18" charset="0"/>
                <a:ea typeface="Calibri" panose="020F0502020204030204" pitchFamily="34" charset="0"/>
              </a:rPr>
              <a:t>Previous song </a:t>
            </a:r>
            <a:r>
              <a:rPr lang="en-IN" sz="1200" b="1" dirty="0">
                <a:effectLst/>
                <a:latin typeface="Times New Roman" panose="02020603050405020304" pitchFamily="18" charset="0"/>
                <a:ea typeface="Times New Roman" panose="02020603050405020304" pitchFamily="18" charset="0"/>
              </a:rPr>
              <a:t>                                                Figure 9. </a:t>
            </a:r>
            <a:r>
              <a:rPr lang="en-IN" sz="1200" dirty="0">
                <a:effectLst/>
                <a:latin typeface="Times New Roman" panose="02020603050405020304" pitchFamily="18" charset="0"/>
                <a:ea typeface="Calibri" panose="020F0502020204030204" pitchFamily="34" charset="0"/>
              </a:rPr>
              <a:t>Next song</a:t>
            </a:r>
            <a:endParaRPr lang="en-IN" sz="1200" dirty="0"/>
          </a:p>
        </p:txBody>
      </p:sp>
    </p:spTree>
    <p:extLst>
      <p:ext uri="{BB962C8B-B14F-4D97-AF65-F5344CB8AC3E}">
        <p14:creationId xmlns:p14="http://schemas.microsoft.com/office/powerpoint/2010/main" val="122919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272563" y="797057"/>
            <a:ext cx="6247012" cy="32977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(Working with open CV and </a:t>
            </a:r>
            <a:r>
              <a:rPr lang="en-IN" b="1" dirty="0" err="1">
                <a:latin typeface="Verdana" panose="020B0604030504040204" pitchFamily="34" charset="0"/>
                <a:ea typeface="Verdana" panose="020B0604030504040204" pitchFamily="34" charset="0"/>
              </a:rPr>
              <a:t>Mediapipe</a:t>
            </a:r>
            <a:r>
              <a:rPr lang="en-IN" b="1" dirty="0">
                <a:latin typeface="Verdana" panose="020B0604030504040204" pitchFamily="34" charset="0"/>
                <a:ea typeface="Verdana" panose="020B0604030504040204" pitchFamily="34" charset="0"/>
              </a:rPr>
              <a:t>)</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5" name="Rectangle 21">
            <a:extLst>
              <a:ext uri="{FF2B5EF4-FFF2-40B4-BE49-F238E27FC236}">
                <a16:creationId xmlns:a16="http://schemas.microsoft.com/office/drawing/2014/main" id="{1574F699-36F4-E9A2-7362-A31CB0E16DD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Cloud 25">
            <a:extLst>
              <a:ext uri="{FF2B5EF4-FFF2-40B4-BE49-F238E27FC236}">
                <a16:creationId xmlns:a16="http://schemas.microsoft.com/office/drawing/2014/main" id="{94E9AC94-8214-6126-FE74-5E79743E37F7}"/>
              </a:ext>
            </a:extLst>
          </p:cNvPr>
          <p:cNvSpPr/>
          <p:nvPr/>
        </p:nvSpPr>
        <p:spPr>
          <a:xfrm>
            <a:off x="8855818" y="2718054"/>
            <a:ext cx="2493854" cy="1486009"/>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8" name="Google Shape;125;p3">
            <a:extLst>
              <a:ext uri="{FF2B5EF4-FFF2-40B4-BE49-F238E27FC236}">
                <a16:creationId xmlns:a16="http://schemas.microsoft.com/office/drawing/2014/main" id="{19BBA0E5-BC16-8783-72A2-B89ED40744E9}"/>
              </a:ext>
            </a:extLst>
          </p:cNvPr>
          <p:cNvSpPr txBox="1"/>
          <p:nvPr/>
        </p:nvSpPr>
        <p:spPr>
          <a:xfrm>
            <a:off x="9131772" y="3237724"/>
            <a:ext cx="2217900" cy="329775"/>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r>
              <a:rPr lang="en-US" dirty="0">
                <a:latin typeface="Verdana" panose="020B0604030504040204" pitchFamily="34" charset="0"/>
                <a:ea typeface="Verdana" panose="020B0604030504040204" pitchFamily="34" charset="0"/>
              </a:rPr>
              <a:t>Hill Climbing Race</a:t>
            </a:r>
            <a:endParaRPr lang="en-IN" dirty="0">
              <a:latin typeface="Verdana" panose="020B0604030504040204" pitchFamily="34" charset="0"/>
              <a:ea typeface="Verdana" panose="020B0604030504040204" pitchFamily="34" charset="0"/>
            </a:endParaRPr>
          </a:p>
        </p:txBody>
      </p:sp>
      <p:sp>
        <p:nvSpPr>
          <p:cNvPr id="27" name="Arrow: Down 26">
            <a:extLst>
              <a:ext uri="{FF2B5EF4-FFF2-40B4-BE49-F238E27FC236}">
                <a16:creationId xmlns:a16="http://schemas.microsoft.com/office/drawing/2014/main" id="{6B96FA75-69AE-561C-70B7-553B25BDF9D3}"/>
              </a:ext>
            </a:extLst>
          </p:cNvPr>
          <p:cNvSpPr/>
          <p:nvPr/>
        </p:nvSpPr>
        <p:spPr>
          <a:xfrm rot="5400000">
            <a:off x="7714940" y="3111400"/>
            <a:ext cx="478252" cy="71094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39FBFF61-50DC-F447-E16C-948FAAED4566}"/>
              </a:ext>
            </a:extLst>
          </p:cNvPr>
          <p:cNvSpPr txBox="1"/>
          <p:nvPr/>
        </p:nvSpPr>
        <p:spPr>
          <a:xfrm>
            <a:off x="870583" y="5925682"/>
            <a:ext cx="7627958" cy="339773"/>
          </a:xfrm>
          <a:prstGeom prst="rect">
            <a:avLst/>
          </a:prstGeom>
          <a:noFill/>
        </p:spPr>
        <p:txBody>
          <a:bodyPr wrap="square">
            <a:spAutoFit/>
          </a:bodyPr>
          <a:lstStyle/>
          <a:p>
            <a:pPr>
              <a:lnSpc>
                <a:spcPct val="150000"/>
              </a:lnSpc>
              <a:spcAft>
                <a:spcPts val="800"/>
              </a:spcAft>
            </a:pPr>
            <a:r>
              <a:rPr lang="en-IN" sz="1200" b="1" kern="100" dirty="0">
                <a:effectLst/>
                <a:latin typeface="Times New Roman" panose="02020603050405020304" pitchFamily="18" charset="0"/>
                <a:ea typeface="Times New Roman" panose="02020603050405020304" pitchFamily="18" charset="0"/>
                <a:cs typeface="Times New Roman" panose="02020603050405020304" pitchFamily="18" charset="0"/>
              </a:rPr>
              <a:t>Figure 10. </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Accelerator</a:t>
            </a:r>
            <a:r>
              <a:rPr lang="en-IN" sz="1200" b="1" kern="100" dirty="0">
                <a:effectLst/>
                <a:latin typeface="Times New Roman" panose="02020603050405020304" pitchFamily="18" charset="0"/>
                <a:ea typeface="Times New Roman" panose="02020603050405020304" pitchFamily="18" charset="0"/>
                <a:cs typeface="Times New Roman" panose="02020603050405020304" pitchFamily="18" charset="0"/>
              </a:rPr>
              <a:t>                                                               Figure 11. </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Brake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8" name="Picture 27">
            <a:extLst>
              <a:ext uri="{FF2B5EF4-FFF2-40B4-BE49-F238E27FC236}">
                <a16:creationId xmlns:a16="http://schemas.microsoft.com/office/drawing/2014/main" id="{2C2A7C8F-2024-59FB-52AA-BEA3B85A79C1}"/>
              </a:ext>
            </a:extLst>
          </p:cNvPr>
          <p:cNvPicPr>
            <a:picLocks noChangeAspect="1"/>
          </p:cNvPicPr>
          <p:nvPr/>
        </p:nvPicPr>
        <p:blipFill rotWithShape="1">
          <a:blip r:embed="rId2"/>
          <a:srcRect l="16496" t="408" r="12206" b="12001"/>
          <a:stretch/>
        </p:blipFill>
        <p:spPr>
          <a:xfrm>
            <a:off x="546847" y="1543092"/>
            <a:ext cx="3048000" cy="1684655"/>
          </a:xfrm>
          <a:prstGeom prst="rect">
            <a:avLst/>
          </a:prstGeom>
        </p:spPr>
      </p:pic>
      <p:pic>
        <p:nvPicPr>
          <p:cNvPr id="30" name="Picture 29">
            <a:extLst>
              <a:ext uri="{FF2B5EF4-FFF2-40B4-BE49-F238E27FC236}">
                <a16:creationId xmlns:a16="http://schemas.microsoft.com/office/drawing/2014/main" id="{6321E1DC-57B6-59F5-732E-DB5761020AED}"/>
              </a:ext>
            </a:extLst>
          </p:cNvPr>
          <p:cNvPicPr>
            <a:picLocks noChangeAspect="1"/>
          </p:cNvPicPr>
          <p:nvPr/>
        </p:nvPicPr>
        <p:blipFill rotWithShape="1">
          <a:blip r:embed="rId3"/>
          <a:srcRect l="18161" t="1062" r="11184" b="12827"/>
          <a:stretch/>
        </p:blipFill>
        <p:spPr>
          <a:xfrm>
            <a:off x="3995599" y="1553069"/>
            <a:ext cx="3071495" cy="1684655"/>
          </a:xfrm>
          <a:prstGeom prst="rect">
            <a:avLst/>
          </a:prstGeom>
        </p:spPr>
      </p:pic>
      <p:pic>
        <p:nvPicPr>
          <p:cNvPr id="32" name="Picture 31">
            <a:extLst>
              <a:ext uri="{FF2B5EF4-FFF2-40B4-BE49-F238E27FC236}">
                <a16:creationId xmlns:a16="http://schemas.microsoft.com/office/drawing/2014/main" id="{F8439A8B-DD0A-FC74-4388-63CE49EC1CC2}"/>
              </a:ext>
            </a:extLst>
          </p:cNvPr>
          <p:cNvPicPr>
            <a:picLocks noChangeAspect="1"/>
          </p:cNvPicPr>
          <p:nvPr/>
        </p:nvPicPr>
        <p:blipFill rotWithShape="1">
          <a:blip r:embed="rId4"/>
          <a:srcRect l="18971" t="245" r="12132" b="15115"/>
          <a:stretch/>
        </p:blipFill>
        <p:spPr>
          <a:xfrm>
            <a:off x="483982" y="4097408"/>
            <a:ext cx="3110865" cy="1719580"/>
          </a:xfrm>
          <a:prstGeom prst="rect">
            <a:avLst/>
          </a:prstGeom>
        </p:spPr>
      </p:pic>
      <p:pic>
        <p:nvPicPr>
          <p:cNvPr id="33" name="Picture 32">
            <a:extLst>
              <a:ext uri="{FF2B5EF4-FFF2-40B4-BE49-F238E27FC236}">
                <a16:creationId xmlns:a16="http://schemas.microsoft.com/office/drawing/2014/main" id="{7880AE0A-90CD-7C9E-F0F4-12F5AC7720C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883" t="-82" r="13750" b="18055"/>
          <a:stretch/>
        </p:blipFill>
        <p:spPr>
          <a:xfrm>
            <a:off x="3994486" y="4136098"/>
            <a:ext cx="3058795" cy="1697355"/>
          </a:xfrm>
          <a:prstGeom prst="rect">
            <a:avLst/>
          </a:prstGeom>
        </p:spPr>
      </p:pic>
      <p:sp>
        <p:nvSpPr>
          <p:cNvPr id="35" name="TextBox 34">
            <a:extLst>
              <a:ext uri="{FF2B5EF4-FFF2-40B4-BE49-F238E27FC236}">
                <a16:creationId xmlns:a16="http://schemas.microsoft.com/office/drawing/2014/main" id="{B2BE8EED-3F2D-653A-AB4E-409388994437}"/>
              </a:ext>
            </a:extLst>
          </p:cNvPr>
          <p:cNvSpPr txBox="1"/>
          <p:nvPr/>
        </p:nvSpPr>
        <p:spPr>
          <a:xfrm>
            <a:off x="1161639" y="3367008"/>
            <a:ext cx="6096000" cy="276999"/>
          </a:xfrm>
          <a:prstGeom prst="rect">
            <a:avLst/>
          </a:prstGeom>
          <a:noFill/>
        </p:spPr>
        <p:txBody>
          <a:bodyPr wrap="square">
            <a:spAutoFit/>
          </a:bodyPr>
          <a:lstStyle/>
          <a:p>
            <a:r>
              <a:rPr lang="en-IN" sz="1200" b="1" dirty="0">
                <a:effectLst/>
                <a:latin typeface="Times New Roman" panose="02020603050405020304" pitchFamily="18" charset="0"/>
                <a:ea typeface="Times New Roman" panose="02020603050405020304" pitchFamily="18" charset="0"/>
              </a:rPr>
              <a:t>Figure 10. </a:t>
            </a:r>
            <a:r>
              <a:rPr lang="en-IN" sz="1200" dirty="0">
                <a:effectLst/>
                <a:latin typeface="Times New Roman" panose="02020603050405020304" pitchFamily="18" charset="0"/>
                <a:ea typeface="Calibri" panose="020F0502020204030204" pitchFamily="34" charset="0"/>
              </a:rPr>
              <a:t>Cursor</a:t>
            </a:r>
            <a:r>
              <a:rPr lang="en-IN" sz="1200" b="1" dirty="0">
                <a:effectLst/>
                <a:latin typeface="Times New Roman" panose="02020603050405020304" pitchFamily="18" charset="0"/>
                <a:ea typeface="Times New Roman" panose="02020603050405020304" pitchFamily="18" charset="0"/>
              </a:rPr>
              <a:t>                                                                  Figure 11. </a:t>
            </a:r>
            <a:r>
              <a:rPr lang="en-IN" sz="1200" dirty="0">
                <a:effectLst/>
                <a:latin typeface="Times New Roman" panose="02020603050405020304" pitchFamily="18" charset="0"/>
                <a:ea typeface="Calibri" panose="020F0502020204030204" pitchFamily="34" charset="0"/>
              </a:rPr>
              <a:t>Click</a:t>
            </a:r>
            <a:endParaRPr lang="en-IN" sz="1200" dirty="0"/>
          </a:p>
        </p:txBody>
      </p:sp>
    </p:spTree>
    <p:extLst>
      <p:ext uri="{BB962C8B-B14F-4D97-AF65-F5344CB8AC3E}">
        <p14:creationId xmlns:p14="http://schemas.microsoft.com/office/powerpoint/2010/main" val="2650625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659055" y="793875"/>
            <a:ext cx="11287042" cy="7967139"/>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Validation against the use cases and test cases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1EE2FA8C-B178-CC0B-9E3E-39DD79BF85CE}"/>
              </a:ext>
            </a:extLst>
          </p:cNvPr>
          <p:cNvPicPr>
            <a:picLocks noChangeAspect="1"/>
          </p:cNvPicPr>
          <p:nvPr/>
        </p:nvPicPr>
        <p:blipFill>
          <a:blip r:embed="rId2"/>
          <a:stretch>
            <a:fillRect/>
          </a:stretch>
        </p:blipFill>
        <p:spPr>
          <a:xfrm>
            <a:off x="748597" y="1441937"/>
            <a:ext cx="8493104" cy="1670539"/>
          </a:xfrm>
          <a:prstGeom prst="rect">
            <a:avLst/>
          </a:prstGeom>
        </p:spPr>
      </p:pic>
      <p:pic>
        <p:nvPicPr>
          <p:cNvPr id="8" name="Picture 7">
            <a:extLst>
              <a:ext uri="{FF2B5EF4-FFF2-40B4-BE49-F238E27FC236}">
                <a16:creationId xmlns:a16="http://schemas.microsoft.com/office/drawing/2014/main" id="{A8116ADD-7D68-F486-829D-240A64D3F209}"/>
              </a:ext>
            </a:extLst>
          </p:cNvPr>
          <p:cNvPicPr>
            <a:picLocks noChangeAspect="1"/>
          </p:cNvPicPr>
          <p:nvPr/>
        </p:nvPicPr>
        <p:blipFill>
          <a:blip r:embed="rId3"/>
          <a:stretch>
            <a:fillRect/>
          </a:stretch>
        </p:blipFill>
        <p:spPr>
          <a:xfrm>
            <a:off x="748597" y="3760538"/>
            <a:ext cx="8458517" cy="1787183"/>
          </a:xfrm>
          <a:prstGeom prst="rect">
            <a:avLst/>
          </a:prstGeom>
        </p:spPr>
      </p:pic>
    </p:spTree>
    <p:extLst>
      <p:ext uri="{BB962C8B-B14F-4D97-AF65-F5344CB8AC3E}">
        <p14:creationId xmlns:p14="http://schemas.microsoft.com/office/powerpoint/2010/main" val="1149336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2252662" y="250707"/>
            <a:ext cx="7686676"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432619" y="982327"/>
            <a:ext cx="11326761" cy="36512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(Working with the deep learning based approach)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C8329B09-8A86-1E4A-D796-43F27CE3F11B}"/>
              </a:ext>
            </a:extLst>
          </p:cNvPr>
          <p:cNvSpPr txBox="1"/>
          <p:nvPr/>
        </p:nvSpPr>
        <p:spPr>
          <a:xfrm>
            <a:off x="432619" y="1585215"/>
            <a:ext cx="5171555" cy="14927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Working with the sequence of images.</a:t>
            </a:r>
          </a:p>
          <a:p>
            <a:pPr marL="285750" indent="-285750">
              <a:lnSpc>
                <a:spcPct val="150000"/>
              </a:lnSpc>
              <a:buFont typeface="Arial" panose="020B0604020202020204" pitchFamily="34" charset="0"/>
              <a:buChar char="•"/>
            </a:pPr>
            <a:r>
              <a:rPr lang="en-US" dirty="0"/>
              <a:t>1200 Images per gesture is used for the training purpose.</a:t>
            </a:r>
          </a:p>
          <a:p>
            <a:pPr marL="285750" indent="-285750">
              <a:lnSpc>
                <a:spcPct val="150000"/>
              </a:lnSpc>
              <a:buFont typeface="Arial" panose="020B0604020202020204" pitchFamily="34" charset="0"/>
              <a:buChar char="•"/>
            </a:pPr>
            <a:r>
              <a:rPr lang="en-US" dirty="0"/>
              <a:t>Architecture comprises of 1-3dCNN and 3- LSTM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3B17106-0EF2-554A-AAD4-68C802AB33B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74974" y="2692172"/>
            <a:ext cx="4041849" cy="3191950"/>
          </a:xfrm>
          <a:prstGeom prst="rect">
            <a:avLst/>
          </a:prstGeom>
          <a:noFill/>
          <a:ln>
            <a:noFill/>
          </a:ln>
        </p:spPr>
      </p:pic>
      <p:pic>
        <p:nvPicPr>
          <p:cNvPr id="7" name="Picture 6">
            <a:extLst>
              <a:ext uri="{FF2B5EF4-FFF2-40B4-BE49-F238E27FC236}">
                <a16:creationId xmlns:a16="http://schemas.microsoft.com/office/drawing/2014/main" id="{D16BDA9C-2836-0DE4-6337-DF8390EFC0C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921987" y="2683723"/>
            <a:ext cx="4041849" cy="3191950"/>
          </a:xfrm>
          <a:prstGeom prst="rect">
            <a:avLst/>
          </a:prstGeom>
          <a:noFill/>
          <a:ln>
            <a:noFill/>
          </a:ln>
        </p:spPr>
      </p:pic>
      <p:sp>
        <p:nvSpPr>
          <p:cNvPr id="9" name="TextBox 8">
            <a:extLst>
              <a:ext uri="{FF2B5EF4-FFF2-40B4-BE49-F238E27FC236}">
                <a16:creationId xmlns:a16="http://schemas.microsoft.com/office/drawing/2014/main" id="{E5172A7B-2D37-820F-E990-60E21E13C22F}"/>
              </a:ext>
            </a:extLst>
          </p:cNvPr>
          <p:cNvSpPr txBox="1"/>
          <p:nvPr/>
        </p:nvSpPr>
        <p:spPr>
          <a:xfrm>
            <a:off x="930015" y="6014668"/>
            <a:ext cx="10829365" cy="339773"/>
          </a:xfrm>
          <a:prstGeom prst="rect">
            <a:avLst/>
          </a:prstGeom>
          <a:noFill/>
        </p:spPr>
        <p:txBody>
          <a:bodyPr wrap="square">
            <a:spAutoFit/>
          </a:bodyPr>
          <a:lstStyle/>
          <a:p>
            <a:pPr>
              <a:lnSpc>
                <a:spcPct val="150000"/>
              </a:lnSpc>
              <a:spcAft>
                <a:spcPts val="800"/>
              </a:spcAft>
            </a:pPr>
            <a:r>
              <a:rPr lang="en-IN" sz="1200" b="1" kern="100" dirty="0">
                <a:effectLst/>
                <a:latin typeface="Times New Roman" panose="02020603050405020304" pitchFamily="18" charset="0"/>
                <a:ea typeface="Times New Roman" panose="02020603050405020304" pitchFamily="18" charset="0"/>
                <a:cs typeface="Times New Roman" panose="02020603050405020304" pitchFamily="18" charset="0"/>
              </a:rPr>
              <a:t>Figure 12.</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Graph showing Training loss and validation loss.</a:t>
            </a:r>
            <a:r>
              <a:rPr lang="en-IN" sz="1200" b="1" kern="100" dirty="0">
                <a:effectLst/>
                <a:latin typeface="Times New Roman" panose="02020603050405020304" pitchFamily="18" charset="0"/>
                <a:ea typeface="Times New Roman" panose="02020603050405020304" pitchFamily="18" charset="0"/>
                <a:cs typeface="Times New Roman" panose="02020603050405020304" pitchFamily="18" charset="0"/>
              </a:rPr>
              <a:t>                                                                Figure 13. </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Graph showing Training accuracy and validation accuracy.</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8600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pic>
        <p:nvPicPr>
          <p:cNvPr id="10" name="Picture 9">
            <a:extLst>
              <a:ext uri="{FF2B5EF4-FFF2-40B4-BE49-F238E27FC236}">
                <a16:creationId xmlns:a16="http://schemas.microsoft.com/office/drawing/2014/main" id="{298CA4BA-4CB3-A85D-6FB6-810C239893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7210" t="12526" r="51471" b="14357"/>
          <a:stretch/>
        </p:blipFill>
        <p:spPr bwMode="auto">
          <a:xfrm>
            <a:off x="1530630" y="1910842"/>
            <a:ext cx="3050334" cy="3036316"/>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D030463-0331-59AF-B63D-B61E2DD95844}"/>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7371" t="12444" r="51026" b="14939"/>
          <a:stretch/>
        </p:blipFill>
        <p:spPr bwMode="auto">
          <a:xfrm>
            <a:off x="7393547" y="1910842"/>
            <a:ext cx="3193770" cy="3135713"/>
          </a:xfrm>
          <a:prstGeom prst="rect">
            <a:avLst/>
          </a:prstGeom>
          <a:noFill/>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880D6CC6-D7E8-C172-1D04-960FB95CACD1}"/>
              </a:ext>
            </a:extLst>
          </p:cNvPr>
          <p:cNvSpPr txBox="1"/>
          <p:nvPr/>
        </p:nvSpPr>
        <p:spPr>
          <a:xfrm>
            <a:off x="1837763" y="5270319"/>
            <a:ext cx="8229601" cy="339773"/>
          </a:xfrm>
          <a:prstGeom prst="rect">
            <a:avLst/>
          </a:prstGeom>
          <a:noFill/>
        </p:spPr>
        <p:txBody>
          <a:bodyPr wrap="square">
            <a:spAutoFit/>
          </a:bodyPr>
          <a:lstStyle/>
          <a:p>
            <a:pPr algn="ctr">
              <a:lnSpc>
                <a:spcPct val="150000"/>
              </a:lnSpc>
              <a:spcAft>
                <a:spcPts val="800"/>
              </a:spcAft>
            </a:pPr>
            <a:r>
              <a:rPr lang="en-IN" sz="1200" b="1" kern="100" dirty="0">
                <a:effectLst/>
                <a:latin typeface="Times New Roman" panose="02020603050405020304" pitchFamily="18" charset="0"/>
                <a:ea typeface="Times New Roman" panose="02020603050405020304" pitchFamily="18" charset="0"/>
                <a:cs typeface="Times New Roman" panose="02020603050405020304" pitchFamily="18" charset="0"/>
              </a:rPr>
              <a:t>Figure 14. </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Swiping Left.</a:t>
            </a:r>
            <a:r>
              <a:rPr lang="en-IN" sz="1200" b="1" kern="100" dirty="0">
                <a:effectLst/>
                <a:latin typeface="Times New Roman" panose="02020603050405020304" pitchFamily="18" charset="0"/>
                <a:ea typeface="Times New Roman" panose="02020603050405020304" pitchFamily="18" charset="0"/>
                <a:cs typeface="Times New Roman" panose="02020603050405020304" pitchFamily="18" charset="0"/>
              </a:rPr>
              <a:t>                                                                                                                  Figure 15. </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Swiping Right.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Google Shape;125;p3">
            <a:extLst>
              <a:ext uri="{FF2B5EF4-FFF2-40B4-BE49-F238E27FC236}">
                <a16:creationId xmlns:a16="http://schemas.microsoft.com/office/drawing/2014/main" id="{710378AC-FFF6-1008-37BC-F4600ACC950D}"/>
              </a:ext>
            </a:extLst>
          </p:cNvPr>
          <p:cNvSpPr txBox="1"/>
          <p:nvPr/>
        </p:nvSpPr>
        <p:spPr>
          <a:xfrm>
            <a:off x="2252662" y="250707"/>
            <a:ext cx="7686676"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a:t>
            </a:r>
            <a:endParaRPr lang="en-US" sz="1400" b="0" i="0" u="none" strike="noStrike" cap="none" dirty="0">
              <a:solidFill>
                <a:srgbClr val="000000"/>
              </a:solidFill>
              <a:latin typeface="Arial"/>
              <a:ea typeface="Arial"/>
              <a:cs typeface="Arial"/>
              <a:sym typeface="Arial"/>
            </a:endParaRPr>
          </a:p>
        </p:txBody>
      </p:sp>
      <p:sp>
        <p:nvSpPr>
          <p:cNvPr id="12" name="Google Shape;125;p3">
            <a:extLst>
              <a:ext uri="{FF2B5EF4-FFF2-40B4-BE49-F238E27FC236}">
                <a16:creationId xmlns:a16="http://schemas.microsoft.com/office/drawing/2014/main" id="{DF684F00-6D6C-E810-E9B0-B7A203F307B0}"/>
              </a:ext>
            </a:extLst>
          </p:cNvPr>
          <p:cNvSpPr txBox="1"/>
          <p:nvPr/>
        </p:nvSpPr>
        <p:spPr>
          <a:xfrm>
            <a:off x="432619" y="982327"/>
            <a:ext cx="11326761" cy="36512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(Working with the deep learning based approach)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01347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659055" y="793875"/>
            <a:ext cx="11287042" cy="7967139"/>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Validation against the use cases and test cases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61468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96220" y="936581"/>
            <a:ext cx="110195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algn="l"/>
            <a:r>
              <a:rPr lang="en-US" sz="1600" b="1" i="0" dirty="0">
                <a:solidFill>
                  <a:srgbClr val="0D0D0D"/>
                </a:solidFill>
                <a:effectLst/>
                <a:latin typeface="Söhne"/>
              </a:rPr>
              <a:t>Completed:</a:t>
            </a:r>
          </a:p>
          <a:p>
            <a:pPr algn="l"/>
            <a:endParaRPr lang="en-US" sz="1600" b="0" i="0" dirty="0">
              <a:solidFill>
                <a:srgbClr val="0D0D0D"/>
              </a:solidFill>
              <a:effectLst/>
              <a:latin typeface="Söhne"/>
            </a:endParaRPr>
          </a:p>
          <a:p>
            <a:pPr marL="285750" indent="-285750" algn="l">
              <a:lnSpc>
                <a:spcPct val="150000"/>
              </a:lnSpc>
              <a:buFont typeface="Wingdings" panose="05000000000000000000" pitchFamily="2" charset="2"/>
              <a:buChar char="ü"/>
            </a:pPr>
            <a:r>
              <a:rPr lang="en-US" sz="1600" b="0" i="0" dirty="0">
                <a:solidFill>
                  <a:srgbClr val="0D0D0D"/>
                </a:solidFill>
                <a:effectLst/>
                <a:latin typeface="Söhne"/>
              </a:rPr>
              <a:t>Developed gesture recognition using OpenCV, </a:t>
            </a:r>
            <a:r>
              <a:rPr lang="en-US" sz="1600" b="0" i="0" dirty="0" err="1">
                <a:solidFill>
                  <a:srgbClr val="0D0D0D"/>
                </a:solidFill>
                <a:effectLst/>
                <a:latin typeface="Söhne"/>
              </a:rPr>
              <a:t>MediaPipe</a:t>
            </a:r>
            <a:r>
              <a:rPr lang="en-US" sz="1600" b="0" i="0" dirty="0">
                <a:solidFill>
                  <a:srgbClr val="0D0D0D"/>
                </a:solidFill>
                <a:effectLst/>
                <a:latin typeface="Söhne"/>
              </a:rPr>
              <a:t>, and PyAutoGUI for various applications such as brightness control, cursor movement, music control, slider adjustment, and Chrome opening.</a:t>
            </a:r>
          </a:p>
          <a:p>
            <a:pPr marL="285750" indent="-285750" algn="l">
              <a:lnSpc>
                <a:spcPct val="150000"/>
              </a:lnSpc>
              <a:buFont typeface="Wingdings" panose="05000000000000000000" pitchFamily="2" charset="2"/>
              <a:buChar char="ü"/>
            </a:pPr>
            <a:r>
              <a:rPr lang="en-US" sz="1600" b="0" i="0" dirty="0">
                <a:solidFill>
                  <a:srgbClr val="0D0D0D"/>
                </a:solidFill>
                <a:effectLst/>
                <a:latin typeface="Söhne"/>
              </a:rPr>
              <a:t>Gathered the datasets for deep learning-based approach.</a:t>
            </a:r>
          </a:p>
          <a:p>
            <a:pPr marL="285750" indent="-285750" algn="l">
              <a:lnSpc>
                <a:spcPct val="150000"/>
              </a:lnSpc>
              <a:buFont typeface="Wingdings" panose="05000000000000000000" pitchFamily="2" charset="2"/>
              <a:buChar char="ü"/>
            </a:pPr>
            <a:r>
              <a:rPr lang="en-US" sz="1600" b="0" i="0" dirty="0">
                <a:solidFill>
                  <a:srgbClr val="0D0D0D"/>
                </a:solidFill>
                <a:effectLst/>
                <a:latin typeface="Söhne"/>
              </a:rPr>
              <a:t>Selected the model architecture for deep learning-based approach (3D-CNN &amp; LSTM).</a:t>
            </a:r>
          </a:p>
          <a:p>
            <a:pPr marL="285750" indent="-285750" algn="l">
              <a:lnSpc>
                <a:spcPct val="150000"/>
              </a:lnSpc>
              <a:buFont typeface="Wingdings" panose="05000000000000000000" pitchFamily="2" charset="2"/>
              <a:buChar char="ü"/>
            </a:pPr>
            <a:r>
              <a:rPr lang="en-US" sz="1600" b="0" i="0" dirty="0">
                <a:solidFill>
                  <a:srgbClr val="0D0D0D"/>
                </a:solidFill>
                <a:effectLst/>
                <a:latin typeface="Söhne"/>
              </a:rPr>
              <a:t>Currently training the model with the datasets.</a:t>
            </a:r>
          </a:p>
          <a:p>
            <a:pPr marL="285750" indent="-285750" algn="l">
              <a:lnSpc>
                <a:spcPct val="150000"/>
              </a:lnSpc>
              <a:buFont typeface="Wingdings" panose="05000000000000000000" pitchFamily="2" charset="2"/>
              <a:buChar char="ü"/>
            </a:pPr>
            <a:r>
              <a:rPr lang="en-US" sz="1600" b="0" i="0" dirty="0">
                <a:solidFill>
                  <a:srgbClr val="0D0D0D"/>
                </a:solidFill>
                <a:effectLst/>
                <a:latin typeface="Söhne"/>
              </a:rPr>
              <a:t>Identified the applications that will be controlled by the end of the project.</a:t>
            </a:r>
          </a:p>
          <a:p>
            <a:pPr marL="285750" indent="-285750" algn="l">
              <a:lnSpc>
                <a:spcPct val="150000"/>
              </a:lnSpc>
              <a:buFont typeface="Wingdings" panose="05000000000000000000" pitchFamily="2" charset="2"/>
              <a:buChar char="ü"/>
            </a:pPr>
            <a:r>
              <a:rPr lang="en-US" sz="1600" b="0" i="0" dirty="0">
                <a:solidFill>
                  <a:srgbClr val="0D0D0D"/>
                </a:solidFill>
                <a:effectLst/>
                <a:latin typeface="Söhne"/>
              </a:rPr>
              <a:t>Analyzed both the approaches.</a:t>
            </a:r>
          </a:p>
          <a:p>
            <a:pPr marL="285750" indent="-285750" algn="l">
              <a:lnSpc>
                <a:spcPct val="150000"/>
              </a:lnSpc>
              <a:buFont typeface="Wingdings" panose="05000000000000000000" pitchFamily="2" charset="2"/>
              <a:buChar char="ü"/>
            </a:pPr>
            <a:r>
              <a:rPr lang="en-US" sz="1600" dirty="0">
                <a:solidFill>
                  <a:srgbClr val="0D0D0D"/>
                </a:solidFill>
                <a:latin typeface="Söhne"/>
              </a:rPr>
              <a:t>Obtained the results using Deep Learning Based approach.</a:t>
            </a:r>
            <a:endParaRPr lang="en-US" sz="1600" b="0" i="0" dirty="0">
              <a:solidFill>
                <a:srgbClr val="0D0D0D"/>
              </a:solidFill>
              <a:effectLst/>
              <a:latin typeface="Söhne"/>
            </a:endParaRPr>
          </a:p>
          <a:p>
            <a:pPr marL="285750" indent="-285750" algn="l">
              <a:lnSpc>
                <a:spcPct val="150000"/>
              </a:lnSpc>
              <a:buFont typeface="Wingdings" panose="05000000000000000000" pitchFamily="2" charset="2"/>
              <a:buChar char="ü"/>
            </a:pPr>
            <a:r>
              <a:rPr lang="en-US" sz="1600" b="0" i="0" dirty="0">
                <a:solidFill>
                  <a:srgbClr val="0D0D0D"/>
                </a:solidFill>
                <a:effectLst/>
                <a:latin typeface="Söhne"/>
              </a:rPr>
              <a:t>Controlled the Application.</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2759164" y="1557376"/>
            <a:ext cx="8756560" cy="369096"/>
            <a:chOff x="2759164" y="1557376"/>
            <a:chExt cx="8756560" cy="369096"/>
          </a:xfrm>
        </p:grpSpPr>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322010404003</a:t>
              </a:r>
              <a:endParaRPr sz="900"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K. Nikith Gokul</a:t>
              </a:r>
              <a:endParaRPr sz="900" b="0" i="0" u="none" strike="noStrike" cap="none" dirty="0">
                <a:solidFill>
                  <a:srgbClr val="000000"/>
                </a:solidFill>
                <a:latin typeface="Arial"/>
                <a:ea typeface="Arial"/>
                <a:cs typeface="Arial"/>
                <a:sym typeface="Arial"/>
              </a:endParaRPr>
            </a:p>
          </p:txBody>
        </p:sp>
      </p:grpSp>
      <p:grpSp>
        <p:nvGrpSpPr>
          <p:cNvPr id="17" name="Group 16">
            <a:extLst>
              <a:ext uri="{FF2B5EF4-FFF2-40B4-BE49-F238E27FC236}">
                <a16:creationId xmlns:a16="http://schemas.microsoft.com/office/drawing/2014/main" id="{C61F5C13-96AD-11F8-724A-587975F3FBAF}"/>
              </a:ext>
            </a:extLst>
          </p:cNvPr>
          <p:cNvGrpSpPr/>
          <p:nvPr/>
        </p:nvGrpSpPr>
        <p:grpSpPr>
          <a:xfrm>
            <a:off x="2759164" y="2968099"/>
            <a:ext cx="8756560" cy="369096"/>
            <a:chOff x="2759164" y="1557376"/>
            <a:chExt cx="8756560" cy="369096"/>
          </a:xfrm>
        </p:grpSpPr>
        <p:sp>
          <p:nvSpPr>
            <p:cNvPr id="19" name="Google Shape;120;p76">
              <a:extLst>
                <a:ext uri="{FF2B5EF4-FFF2-40B4-BE49-F238E27FC236}">
                  <a16:creationId xmlns:a16="http://schemas.microsoft.com/office/drawing/2014/main" id="{453EAC09-D32E-7EED-F68B-2E1E43446A9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20" name="Google Shape;120;p76">
              <a:extLst>
                <a:ext uri="{FF2B5EF4-FFF2-40B4-BE49-F238E27FC236}">
                  <a16:creationId xmlns:a16="http://schemas.microsoft.com/office/drawing/2014/main" id="{BB107C69-9B8B-7B95-CD41-FC6D1BDA3C8A}"/>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322010404007</a:t>
              </a:r>
              <a:endParaRPr sz="900"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DE56DF2B-5335-AE58-398A-10B30B744F1E}"/>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N. Sai Pranay Kumar</a:t>
              </a:r>
              <a:endParaRPr sz="900" b="0" i="0" u="none" strike="noStrike" cap="none" dirty="0">
                <a:solidFill>
                  <a:srgbClr val="000000"/>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F7DCE4E5-0271-1BA1-0E5E-99E9BFDC0095}"/>
              </a:ext>
            </a:extLst>
          </p:cNvPr>
          <p:cNvGrpSpPr/>
          <p:nvPr/>
        </p:nvGrpSpPr>
        <p:grpSpPr>
          <a:xfrm>
            <a:off x="2759164" y="4251493"/>
            <a:ext cx="8756560" cy="369096"/>
            <a:chOff x="2759164" y="1557376"/>
            <a:chExt cx="8756560" cy="369096"/>
          </a:xfrm>
        </p:grpSpPr>
        <p:sp>
          <p:nvSpPr>
            <p:cNvPr id="24" name="Google Shape;120;p76">
              <a:extLst>
                <a:ext uri="{FF2B5EF4-FFF2-40B4-BE49-F238E27FC236}">
                  <a16:creationId xmlns:a16="http://schemas.microsoft.com/office/drawing/2014/main" id="{3D317F98-521D-0A8B-87B6-C44AAC328168}"/>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25" name="Google Shape;120;p76">
              <a:extLst>
                <a:ext uri="{FF2B5EF4-FFF2-40B4-BE49-F238E27FC236}">
                  <a16:creationId xmlns:a16="http://schemas.microsoft.com/office/drawing/2014/main" id="{D386AA56-F2F5-56F4-0B77-077184791E12}"/>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322010404019</a:t>
              </a:r>
              <a:endParaRPr sz="900" b="0"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49905DAB-27F0-0BFC-C243-04C498A04B7C}"/>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V.R. Gayathri</a:t>
              </a:r>
              <a:endParaRPr sz="900" b="0" i="0" u="none" strike="noStrike" cap="none" dirty="0">
                <a:solidFill>
                  <a:srgbClr val="000000"/>
                </a:solidFill>
                <a:latin typeface="Arial"/>
                <a:ea typeface="Arial"/>
                <a:cs typeface="Arial"/>
                <a:sym typeface="Arial"/>
              </a:endParaRPr>
            </a:p>
          </p:txBody>
        </p:sp>
      </p:grpSp>
      <p:grpSp>
        <p:nvGrpSpPr>
          <p:cNvPr id="27" name="Group 26">
            <a:extLst>
              <a:ext uri="{FF2B5EF4-FFF2-40B4-BE49-F238E27FC236}">
                <a16:creationId xmlns:a16="http://schemas.microsoft.com/office/drawing/2014/main" id="{4DA73C9C-0F6E-6BEE-A24F-8C1CF7F1E2F9}"/>
              </a:ext>
            </a:extLst>
          </p:cNvPr>
          <p:cNvGrpSpPr/>
          <p:nvPr/>
        </p:nvGrpSpPr>
        <p:grpSpPr>
          <a:xfrm>
            <a:off x="2759164" y="5452323"/>
            <a:ext cx="8756560" cy="369096"/>
            <a:chOff x="2759164" y="1557376"/>
            <a:chExt cx="8756560" cy="369096"/>
          </a:xfrm>
        </p:grpSpPr>
        <p:sp>
          <p:nvSpPr>
            <p:cNvPr id="29" name="Google Shape;120;p76">
              <a:extLst>
                <a:ext uri="{FF2B5EF4-FFF2-40B4-BE49-F238E27FC236}">
                  <a16:creationId xmlns:a16="http://schemas.microsoft.com/office/drawing/2014/main" id="{E87B517C-22E9-3056-FE63-D8A72C9F395E}"/>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30" name="Google Shape;120;p76">
              <a:extLst>
                <a:ext uri="{FF2B5EF4-FFF2-40B4-BE49-F238E27FC236}">
                  <a16:creationId xmlns:a16="http://schemas.microsoft.com/office/drawing/2014/main" id="{6483966F-D970-907A-05AF-F3F2822ED61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322010405026</a:t>
              </a:r>
              <a:endParaRPr sz="900" b="0" i="0" u="none" strike="noStrike" cap="none" dirty="0">
                <a:solidFill>
                  <a:srgbClr val="000000"/>
                </a:solidFill>
                <a:latin typeface="Arial"/>
                <a:ea typeface="Arial"/>
                <a:cs typeface="Arial"/>
                <a:sym typeface="Arial"/>
              </a:endParaRPr>
            </a:p>
          </p:txBody>
        </p:sp>
        <p:sp>
          <p:nvSpPr>
            <p:cNvPr id="31" name="Google Shape;120;p76">
              <a:extLst>
                <a:ext uri="{FF2B5EF4-FFF2-40B4-BE49-F238E27FC236}">
                  <a16:creationId xmlns:a16="http://schemas.microsoft.com/office/drawing/2014/main" id="{6F74652D-8B1D-7D05-48A6-73494D4EE712}"/>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G. Rohith</a:t>
              </a:r>
              <a:endParaRPr sz="900" b="0" i="0" u="none" strike="noStrike" cap="none" dirty="0">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5" name="Picture 4">
            <a:extLst>
              <a:ext uri="{FF2B5EF4-FFF2-40B4-BE49-F238E27FC236}">
                <a16:creationId xmlns:a16="http://schemas.microsoft.com/office/drawing/2014/main" id="{B060933B-1E44-BD4D-1D29-0B9E06E77686}"/>
              </a:ext>
            </a:extLst>
          </p:cNvPr>
          <p:cNvPicPr>
            <a:picLocks noChangeAspect="1"/>
          </p:cNvPicPr>
          <p:nvPr/>
        </p:nvPicPr>
        <p:blipFill rotWithShape="1">
          <a:blip r:embed="rId5"/>
          <a:srcRect l="19801" t="24145" r="24569" b="20962"/>
          <a:stretch/>
        </p:blipFill>
        <p:spPr>
          <a:xfrm>
            <a:off x="1282649" y="5208233"/>
            <a:ext cx="880679" cy="1026070"/>
          </a:xfrm>
          <a:prstGeom prst="rect">
            <a:avLst/>
          </a:prstGeom>
        </p:spPr>
      </p:pic>
      <p:pic>
        <p:nvPicPr>
          <p:cNvPr id="36" name="Picture 35">
            <a:extLst>
              <a:ext uri="{FF2B5EF4-FFF2-40B4-BE49-F238E27FC236}">
                <a16:creationId xmlns:a16="http://schemas.microsoft.com/office/drawing/2014/main" id="{95D2128D-CB5D-39FA-B25E-AEC48D4314DD}"/>
              </a:ext>
            </a:extLst>
          </p:cNvPr>
          <p:cNvPicPr>
            <a:picLocks noChangeAspect="1"/>
          </p:cNvPicPr>
          <p:nvPr/>
        </p:nvPicPr>
        <p:blipFill rotWithShape="1">
          <a:blip r:embed="rId6"/>
          <a:srcRect l="26067" t="17737" r="26395" b="42234"/>
          <a:stretch/>
        </p:blipFill>
        <p:spPr>
          <a:xfrm>
            <a:off x="1282648" y="2539278"/>
            <a:ext cx="880679" cy="988732"/>
          </a:xfrm>
          <a:prstGeom prst="rect">
            <a:avLst/>
          </a:prstGeom>
        </p:spPr>
      </p:pic>
      <p:pic>
        <p:nvPicPr>
          <p:cNvPr id="4" name="Picture 3">
            <a:extLst>
              <a:ext uri="{FF2B5EF4-FFF2-40B4-BE49-F238E27FC236}">
                <a16:creationId xmlns:a16="http://schemas.microsoft.com/office/drawing/2014/main" id="{D2CD5062-54F1-3269-1AF5-75E0DAA6732A}"/>
              </a:ext>
            </a:extLst>
          </p:cNvPr>
          <p:cNvPicPr>
            <a:picLocks noChangeAspect="1"/>
          </p:cNvPicPr>
          <p:nvPr/>
        </p:nvPicPr>
        <p:blipFill rotWithShape="1">
          <a:blip r:embed="rId7"/>
          <a:srcRect t="3231" b="6730"/>
          <a:stretch/>
        </p:blipFill>
        <p:spPr>
          <a:xfrm>
            <a:off x="1282650" y="1290648"/>
            <a:ext cx="880679" cy="1026070"/>
          </a:xfrm>
          <a:prstGeom prst="rect">
            <a:avLst/>
          </a:prstGeom>
        </p:spPr>
      </p:pic>
      <p:pic>
        <p:nvPicPr>
          <p:cNvPr id="18" name="Picture 17">
            <a:extLst>
              <a:ext uri="{FF2B5EF4-FFF2-40B4-BE49-F238E27FC236}">
                <a16:creationId xmlns:a16="http://schemas.microsoft.com/office/drawing/2014/main" id="{FF7A81F0-49C5-0B8C-84DA-9E6DBF2703C3}"/>
              </a:ext>
            </a:extLst>
          </p:cNvPr>
          <p:cNvPicPr>
            <a:picLocks noChangeAspect="1"/>
          </p:cNvPicPr>
          <p:nvPr/>
        </p:nvPicPr>
        <p:blipFill>
          <a:blip r:embed="rId8"/>
          <a:stretch>
            <a:fillRect/>
          </a:stretch>
        </p:blipFill>
        <p:spPr>
          <a:xfrm>
            <a:off x="1282648" y="3754842"/>
            <a:ext cx="880679" cy="10800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BCA81-7730-C1FA-D355-A174017C63F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DD3D30-09C7-245A-7728-F0300481E0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4" name="Google Shape;125;p3">
            <a:extLst>
              <a:ext uri="{FF2B5EF4-FFF2-40B4-BE49-F238E27FC236}">
                <a16:creationId xmlns:a16="http://schemas.microsoft.com/office/drawing/2014/main" id="{90BD8CF9-DA6D-997F-01DC-6CA8ABABD984}"/>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2" name="Google Shape;125;p3">
            <a:extLst>
              <a:ext uri="{FF2B5EF4-FFF2-40B4-BE49-F238E27FC236}">
                <a16:creationId xmlns:a16="http://schemas.microsoft.com/office/drawing/2014/main" id="{28D5D2EB-99E3-009A-A2CD-25D49C5CF720}"/>
              </a:ext>
            </a:extLst>
          </p:cNvPr>
          <p:cNvSpPr txBox="1"/>
          <p:nvPr/>
        </p:nvSpPr>
        <p:spPr>
          <a:xfrm>
            <a:off x="563074" y="912545"/>
            <a:ext cx="11065852" cy="4771746"/>
          </a:xfrm>
          <a:prstGeom prst="rect">
            <a:avLst/>
          </a:prstGeom>
          <a:noFill/>
          <a:ln>
            <a:noFill/>
          </a:ln>
        </p:spPr>
        <p:txBody>
          <a:bodyPr spcFirstLastPara="1" wrap="square" lIns="91425" tIns="45700" rIns="91425" bIns="45700" anchor="t" anchorCtr="0">
            <a:noAutofit/>
          </a:bodyPr>
          <a:lstStyle/>
          <a:p>
            <a:pPr marL="0" marR="0" lvl="0" indent="0" rtl="0">
              <a:lnSpc>
                <a:spcPct val="150000"/>
              </a:lnSpc>
              <a:spcBef>
                <a:spcPts val="0"/>
              </a:spcBef>
              <a:spcAft>
                <a:spcPts val="0"/>
              </a:spcAft>
              <a:buNone/>
            </a:pPr>
            <a:r>
              <a:rPr lang="en-IN" b="1" dirty="0">
                <a:latin typeface="+mj-lt"/>
                <a:ea typeface="Verdana" panose="020B0604030504040204" pitchFamily="34" charset="0"/>
              </a:rPr>
              <a:t>Individual Contribution </a:t>
            </a:r>
          </a:p>
          <a:p>
            <a:pPr marL="0" marR="0" lvl="0" indent="0" rtl="0">
              <a:lnSpc>
                <a:spcPct val="150000"/>
              </a:lnSpc>
              <a:spcBef>
                <a:spcPts val="0"/>
              </a:spcBef>
              <a:spcAft>
                <a:spcPts val="0"/>
              </a:spcAft>
              <a:buNone/>
            </a:pPr>
            <a:endParaRPr lang="en-IN" b="1" dirty="0">
              <a:latin typeface="+mj-lt"/>
              <a:ea typeface="Verdana" panose="020B0604030504040204" pitchFamily="34" charset="0"/>
            </a:endParaRPr>
          </a:p>
          <a:p>
            <a:pPr lvl="3">
              <a:lnSpc>
                <a:spcPct val="150000"/>
              </a:lnSpc>
            </a:pPr>
            <a:r>
              <a:rPr lang="en-IN" b="1" dirty="0">
                <a:latin typeface="+mj-lt"/>
                <a:ea typeface="Verdana" panose="020B0604030504040204" pitchFamily="34" charset="0"/>
              </a:rPr>
              <a:t>Key contributions: K. Nikith Gokul </a:t>
            </a:r>
          </a:p>
          <a:p>
            <a:pPr marL="285750" lvl="1" indent="-285750">
              <a:lnSpc>
                <a:spcPct val="150000"/>
              </a:lnSpc>
              <a:buFont typeface="Arial" panose="020B0604020202020204" pitchFamily="34" charset="0"/>
              <a:buChar char="•"/>
            </a:pPr>
            <a:r>
              <a:rPr lang="en-US" dirty="0">
                <a:latin typeface="+mj-lt"/>
                <a:ea typeface="Verdana" panose="020B0604030504040204" pitchFamily="34" charset="0"/>
              </a:rPr>
              <a:t>Spearheads the ideation phase, meticulously plans gestures, and designs models for effective implementation.</a:t>
            </a:r>
          </a:p>
          <a:p>
            <a:pPr marL="285750" lvl="1" indent="-285750">
              <a:lnSpc>
                <a:spcPct val="150000"/>
              </a:lnSpc>
              <a:buFont typeface="Arial" panose="020B0604020202020204" pitchFamily="34" charset="0"/>
              <a:buChar char="•"/>
            </a:pPr>
            <a:r>
              <a:rPr lang="en-US" dirty="0">
                <a:latin typeface="+mj-lt"/>
              </a:rPr>
              <a:t>Leads the exploration of 3D-CNN and LSTM for deep learning-based gesture recognition, assessing the feasibility and efficiency of this approach.</a:t>
            </a:r>
          </a:p>
          <a:p>
            <a:pPr lvl="1">
              <a:lnSpc>
                <a:spcPct val="150000"/>
              </a:lnSpc>
            </a:pPr>
            <a:r>
              <a:rPr lang="en-IN" b="1" dirty="0">
                <a:latin typeface="+mj-lt"/>
                <a:ea typeface="Verdana" panose="020B0604030504040204" pitchFamily="34" charset="0"/>
              </a:rPr>
              <a:t>Key contributions: N. Sai Pranay Kumar </a:t>
            </a:r>
          </a:p>
          <a:p>
            <a:pPr marL="285750" lvl="1" indent="-285750">
              <a:lnSpc>
                <a:spcPct val="150000"/>
              </a:lnSpc>
              <a:buFont typeface="Arial" panose="020B0604020202020204" pitchFamily="34" charset="0"/>
              <a:buChar char="•"/>
            </a:pPr>
            <a:r>
              <a:rPr lang="en-IN" dirty="0">
                <a:latin typeface="+mj-lt"/>
                <a:ea typeface="Verdana" panose="020B0604030504040204" pitchFamily="34" charset="0"/>
              </a:rPr>
              <a:t> </a:t>
            </a:r>
            <a:r>
              <a:rPr lang="en-US" dirty="0">
                <a:latin typeface="+mj-lt"/>
              </a:rPr>
              <a:t>Demonstrates proficiency in architecture development, meticulously analyzes algorithms.</a:t>
            </a:r>
          </a:p>
          <a:p>
            <a:pPr marL="285750" lvl="1" indent="-285750">
              <a:lnSpc>
                <a:spcPct val="150000"/>
              </a:lnSpc>
              <a:buFont typeface="Arial" panose="020B0604020202020204" pitchFamily="34" charset="0"/>
              <a:buChar char="•"/>
            </a:pPr>
            <a:r>
              <a:rPr lang="en-US" dirty="0">
                <a:latin typeface="+mj-lt"/>
              </a:rPr>
              <a:t> Ensures the seamless integration of various features to enhance the project's functionality and usability.</a:t>
            </a:r>
          </a:p>
          <a:p>
            <a:pPr lvl="3">
              <a:lnSpc>
                <a:spcPct val="150000"/>
              </a:lnSpc>
            </a:pPr>
            <a:r>
              <a:rPr lang="en-IN" b="1" dirty="0">
                <a:latin typeface="+mj-lt"/>
                <a:ea typeface="Verdana" panose="020B0604030504040204" pitchFamily="34" charset="0"/>
              </a:rPr>
              <a:t>Key contributions: V.R. Gayathri</a:t>
            </a:r>
          </a:p>
          <a:p>
            <a:pPr marL="285750" lvl="1" indent="-285750">
              <a:lnSpc>
                <a:spcPct val="150000"/>
              </a:lnSpc>
              <a:buFont typeface="Arial" panose="020B0604020202020204" pitchFamily="34" charset="0"/>
              <a:buChar char="•"/>
            </a:pPr>
            <a:r>
              <a:rPr lang="en-US" dirty="0">
                <a:latin typeface="+mj-lt"/>
                <a:ea typeface="Verdana" panose="020B0604030504040204" pitchFamily="34" charset="0"/>
              </a:rPr>
              <a:t>Leads the programming efforts involving OpenCV and </a:t>
            </a:r>
            <a:r>
              <a:rPr lang="en-US" dirty="0" err="1">
                <a:latin typeface="+mj-lt"/>
                <a:ea typeface="Verdana" panose="020B0604030504040204" pitchFamily="34" charset="0"/>
              </a:rPr>
              <a:t>MediaPipe</a:t>
            </a:r>
            <a:r>
              <a:rPr lang="en-US" dirty="0">
                <a:latin typeface="+mj-lt"/>
                <a:ea typeface="Verdana" panose="020B0604030504040204" pitchFamily="34" charset="0"/>
              </a:rPr>
              <a:t> methods, and crafts precise gesture codes tailored for specific functionalities to enhance user experience.</a:t>
            </a:r>
          </a:p>
          <a:p>
            <a:pPr marL="285750" lvl="1" indent="-285750">
              <a:lnSpc>
                <a:spcPct val="150000"/>
              </a:lnSpc>
              <a:buFont typeface="Arial" panose="020B0604020202020204" pitchFamily="34" charset="0"/>
              <a:buChar char="•"/>
            </a:pPr>
            <a:r>
              <a:rPr lang="en-US" dirty="0">
                <a:latin typeface="+mj-lt"/>
                <a:ea typeface="Verdana" panose="020B0604030504040204" pitchFamily="34" charset="0"/>
              </a:rPr>
              <a:t>Focuses on applications that can be entirely controlled by gestures, ensuring seamless integration and functionality. </a:t>
            </a:r>
          </a:p>
          <a:p>
            <a:pPr lvl="1">
              <a:lnSpc>
                <a:spcPct val="150000"/>
              </a:lnSpc>
            </a:pPr>
            <a:r>
              <a:rPr lang="en-IN" b="1" dirty="0">
                <a:latin typeface="+mj-lt"/>
                <a:ea typeface="Verdana" panose="020B0604030504040204" pitchFamily="34" charset="0"/>
              </a:rPr>
              <a:t>Key contributions: G. Rohith</a:t>
            </a:r>
          </a:p>
          <a:p>
            <a:pPr marL="285750" lvl="1" indent="-285750">
              <a:lnSpc>
                <a:spcPct val="150000"/>
              </a:lnSpc>
              <a:buFont typeface="Arial" panose="020B0604020202020204" pitchFamily="34" charset="0"/>
              <a:buChar char="•"/>
            </a:pPr>
            <a:r>
              <a:rPr lang="en-US" dirty="0">
                <a:latin typeface="+mj-lt"/>
              </a:rPr>
              <a:t>Drives the documentation process, rigorously tests models for efficiency, and actively solicits and incorporates user feedback to refine the project's capabilities and performance.</a:t>
            </a:r>
          </a:p>
          <a:p>
            <a:pPr marL="285750" lvl="1" indent="-285750">
              <a:lnSpc>
                <a:spcPct val="150000"/>
              </a:lnSpc>
              <a:buFont typeface="Arial" panose="020B0604020202020204" pitchFamily="34" charset="0"/>
              <a:buChar char="•"/>
            </a:pPr>
            <a:r>
              <a:rPr lang="en-US" dirty="0">
                <a:latin typeface="+mj-lt"/>
              </a:rPr>
              <a:t>Additionally, leads the data collection and preprocessing efforts, laying a strong foundation for data-driven insights.</a:t>
            </a:r>
            <a:endParaRPr lang="en-IN" dirty="0">
              <a:latin typeface="+mj-lt"/>
              <a:ea typeface="Verdana" panose="020B0604030504040204" pitchFamily="34" charset="0"/>
            </a:endParaRPr>
          </a:p>
        </p:txBody>
      </p:sp>
    </p:spTree>
    <p:extLst>
      <p:ext uri="{BB962C8B-B14F-4D97-AF65-F5344CB8AC3E}">
        <p14:creationId xmlns:p14="http://schemas.microsoft.com/office/powerpoint/2010/main" val="1909507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50000"/>
              </a:lnSpc>
              <a:spcBef>
                <a:spcPts val="0"/>
              </a:spcBef>
              <a:spcAft>
                <a:spcPts val="0"/>
              </a:spcAft>
              <a:buNone/>
            </a:pPr>
            <a:r>
              <a:rPr lang="en-IN" sz="1200" b="1" dirty="0">
                <a:latin typeface="+mj-lt"/>
                <a:ea typeface="Verdana" panose="020B0604030504040204" pitchFamily="34" charset="0"/>
              </a:rPr>
              <a:t>Summary and Conclusion </a:t>
            </a:r>
          </a:p>
          <a:p>
            <a:pPr marL="0" marR="0" lvl="0" indent="0" rtl="0">
              <a:lnSpc>
                <a:spcPct val="150000"/>
              </a:lnSpc>
              <a:spcBef>
                <a:spcPts val="0"/>
              </a:spcBef>
              <a:spcAft>
                <a:spcPts val="0"/>
              </a:spcAft>
              <a:buNone/>
            </a:pPr>
            <a:endParaRPr lang="en-IN" sz="1200" dirty="0">
              <a:latin typeface="+mj-lt"/>
              <a:ea typeface="Verdana" panose="020B0604030504040204" pitchFamily="34" charset="0"/>
            </a:endParaRPr>
          </a:p>
          <a:p>
            <a:pPr marL="285750" marR="0" lvl="0" indent="-285750" rtl="0">
              <a:lnSpc>
                <a:spcPct val="150000"/>
              </a:lnSpc>
              <a:spcBef>
                <a:spcPts val="0"/>
              </a:spcBef>
              <a:spcAft>
                <a:spcPts val="0"/>
              </a:spcAft>
              <a:buFont typeface="Arial" panose="020B0604020202020204" pitchFamily="34" charset="0"/>
              <a:buChar char="•"/>
            </a:pPr>
            <a:endParaRPr lang="en-US" sz="1200" dirty="0">
              <a:latin typeface="+mj-lt"/>
              <a:ea typeface="Verdana" panose="020B0604030504040204" pitchFamily="34" charset="0"/>
            </a:endParaRPr>
          </a:p>
          <a:p>
            <a:pPr marL="285750" marR="0" lvl="0" indent="-285750" rtl="0">
              <a:lnSpc>
                <a:spcPct val="150000"/>
              </a:lnSpc>
              <a:spcBef>
                <a:spcPts val="0"/>
              </a:spcBef>
              <a:spcAft>
                <a:spcPts val="0"/>
              </a:spcAft>
              <a:buFont typeface="Arial" panose="020B0604020202020204" pitchFamily="34" charset="0"/>
              <a:buChar char="•"/>
            </a:pPr>
            <a:r>
              <a:rPr lang="en-US" sz="1200" dirty="0">
                <a:latin typeface="+mj-lt"/>
                <a:ea typeface="Verdana" panose="020B0604030504040204" pitchFamily="34" charset="0"/>
              </a:rPr>
              <a:t>In conclusion, both OpenCV/</a:t>
            </a:r>
            <a:r>
              <a:rPr lang="en-US" sz="1200" dirty="0" err="1">
                <a:latin typeface="+mj-lt"/>
                <a:ea typeface="Verdana" panose="020B0604030504040204" pitchFamily="34" charset="0"/>
              </a:rPr>
              <a:t>MediaPipe</a:t>
            </a:r>
            <a:r>
              <a:rPr lang="en-US" sz="1200" dirty="0">
                <a:latin typeface="+mj-lt"/>
                <a:ea typeface="Verdana" panose="020B0604030504040204" pitchFamily="34" charset="0"/>
              </a:rPr>
              <a:t> and deep learning-based approaches offer effective gesture control solutions, each with unique strengths.</a:t>
            </a:r>
          </a:p>
          <a:p>
            <a:pPr marL="285750" marR="0" lvl="0" indent="-285750" rtl="0">
              <a:lnSpc>
                <a:spcPct val="150000"/>
              </a:lnSpc>
              <a:spcBef>
                <a:spcPts val="0"/>
              </a:spcBef>
              <a:spcAft>
                <a:spcPts val="0"/>
              </a:spcAft>
              <a:buFont typeface="Arial" panose="020B0604020202020204" pitchFamily="34" charset="0"/>
              <a:buChar char="•"/>
            </a:pPr>
            <a:r>
              <a:rPr lang="en-US" sz="1200" dirty="0">
                <a:latin typeface="+mj-lt"/>
                <a:ea typeface="Verdana" panose="020B0604030504040204" pitchFamily="34" charset="0"/>
              </a:rPr>
              <a:t>OpenCV/</a:t>
            </a:r>
            <a:r>
              <a:rPr lang="en-US" sz="1200" dirty="0" err="1">
                <a:latin typeface="+mj-lt"/>
                <a:ea typeface="Verdana" panose="020B0604030504040204" pitchFamily="34" charset="0"/>
              </a:rPr>
              <a:t>MediaPipe</a:t>
            </a:r>
            <a:r>
              <a:rPr lang="en-US" sz="1200" dirty="0">
                <a:latin typeface="+mj-lt"/>
                <a:ea typeface="Verdana" panose="020B0604030504040204" pitchFamily="34" charset="0"/>
              </a:rPr>
              <a:t> with PyAutoGUI is straightforward, offering real-time performance and ease of implementation. It excels in precise hand tracking and is ideal for tasks like media control or UI navigation.</a:t>
            </a:r>
          </a:p>
          <a:p>
            <a:pPr marL="285750" marR="0" lvl="0" indent="-285750" rtl="0">
              <a:lnSpc>
                <a:spcPct val="150000"/>
              </a:lnSpc>
              <a:spcBef>
                <a:spcPts val="0"/>
              </a:spcBef>
              <a:spcAft>
                <a:spcPts val="0"/>
              </a:spcAft>
              <a:buFont typeface="Arial" panose="020B0604020202020204" pitchFamily="34" charset="0"/>
              <a:buChar char="•"/>
            </a:pPr>
            <a:r>
              <a:rPr lang="en-US" sz="1200" dirty="0">
                <a:latin typeface="+mj-lt"/>
                <a:ea typeface="Verdana" panose="020B0604030504040204" pitchFamily="34" charset="0"/>
              </a:rPr>
              <a:t>Deep learning-based methods are suitable for complex gestures and varied environments. They shine in demanding applications such as sign language interpretation or virtual reality interactions.</a:t>
            </a:r>
            <a:endParaRPr lang="en-IN" sz="1200" dirty="0">
              <a:latin typeface="+mj-lt"/>
              <a:ea typeface="Verdana" panose="020B0604030504040204" pitchFamily="34" charset="0"/>
            </a:endParaRPr>
          </a:p>
          <a:p>
            <a:pPr marR="0" lvl="0" rtl="0">
              <a:lnSpc>
                <a:spcPct val="150000"/>
              </a:lnSpc>
              <a:spcBef>
                <a:spcPts val="0"/>
              </a:spcBef>
              <a:spcAft>
                <a:spcPts val="0"/>
              </a:spcAft>
            </a:pPr>
            <a:endParaRPr lang="en-IN" sz="1200" dirty="0">
              <a:latin typeface="+mj-lt"/>
              <a:ea typeface="Verdana" panose="020B0604030504040204" pitchFamily="34" charset="0"/>
            </a:endParaRPr>
          </a:p>
          <a:p>
            <a:pPr marR="0" lvl="0" rtl="0">
              <a:lnSpc>
                <a:spcPct val="150000"/>
              </a:lnSpc>
              <a:spcBef>
                <a:spcPts val="0"/>
              </a:spcBef>
              <a:spcAft>
                <a:spcPts val="0"/>
              </a:spcAft>
            </a:pPr>
            <a:endParaRPr lang="en-IN" sz="1200" dirty="0">
              <a:latin typeface="+mj-lt"/>
              <a:ea typeface="Verdana" panose="020B0604030504040204" pitchFamily="34" charset="0"/>
            </a:endParaRPr>
          </a:p>
          <a:p>
            <a:pPr>
              <a:lnSpc>
                <a:spcPct val="150000"/>
              </a:lnSpc>
            </a:pPr>
            <a:r>
              <a:rPr lang="en-IN" sz="1200" b="1" dirty="0">
                <a:latin typeface="+mj-lt"/>
                <a:ea typeface="Verdana" panose="020B0604030504040204" pitchFamily="34" charset="0"/>
              </a:rPr>
              <a:t>Future Work</a:t>
            </a:r>
          </a:p>
          <a:p>
            <a:pPr>
              <a:lnSpc>
                <a:spcPct val="150000"/>
              </a:lnSpc>
            </a:pPr>
            <a:endParaRPr lang="en-IN" sz="1200" b="1" dirty="0">
              <a:latin typeface="+mj-lt"/>
              <a:ea typeface="Verdana" panose="020B0604030504040204" pitchFamily="34" charset="0"/>
            </a:endParaRPr>
          </a:p>
          <a:p>
            <a:pPr marL="285750" indent="-285750">
              <a:lnSpc>
                <a:spcPct val="150000"/>
              </a:lnSpc>
              <a:buFont typeface="Arial" panose="020B0604020202020204" pitchFamily="34" charset="0"/>
              <a:buChar char="•"/>
            </a:pPr>
            <a:r>
              <a:rPr lang="en-US" sz="1200" b="1" dirty="0">
                <a:latin typeface="+mj-lt"/>
                <a:ea typeface="Verdana" panose="020B0604030504040204" pitchFamily="34" charset="0"/>
              </a:rPr>
              <a:t>Multi-modal Fusion: </a:t>
            </a:r>
            <a:r>
              <a:rPr lang="en-US" sz="1200" dirty="0">
                <a:latin typeface="+mj-lt"/>
                <a:ea typeface="Verdana" panose="020B0604030504040204" pitchFamily="34" charset="0"/>
              </a:rPr>
              <a:t>Integrate multiple sensors like depth cameras with visual-based gesture recognition to enhance accuracy and resilience.</a:t>
            </a:r>
          </a:p>
          <a:p>
            <a:pPr marL="285750" indent="-285750">
              <a:lnSpc>
                <a:spcPct val="150000"/>
              </a:lnSpc>
              <a:buFont typeface="Arial" panose="020B0604020202020204" pitchFamily="34" charset="0"/>
              <a:buChar char="•"/>
            </a:pPr>
            <a:r>
              <a:rPr lang="en-US" sz="1200" b="1" dirty="0">
                <a:latin typeface="+mj-lt"/>
                <a:ea typeface="Verdana" panose="020B0604030504040204" pitchFamily="34" charset="0"/>
              </a:rPr>
              <a:t>Cross-platform Compatibility: </a:t>
            </a:r>
            <a:r>
              <a:rPr lang="en-US" sz="1200" dirty="0">
                <a:latin typeface="+mj-lt"/>
                <a:ea typeface="Verdana" panose="020B0604030504040204" pitchFamily="34" charset="0"/>
              </a:rPr>
              <a:t>Develop gesture control solutions compatible across various devices and operating systems for seamless integration.</a:t>
            </a:r>
          </a:p>
          <a:p>
            <a:pPr marL="285750" indent="-285750">
              <a:lnSpc>
                <a:spcPct val="150000"/>
              </a:lnSpc>
              <a:buFont typeface="Arial" panose="020B0604020202020204" pitchFamily="34" charset="0"/>
              <a:buChar char="•"/>
            </a:pPr>
            <a:r>
              <a:rPr lang="en-US" sz="1200" b="1" dirty="0">
                <a:latin typeface="+mj-lt"/>
                <a:ea typeface="Verdana" panose="020B0604030504040204" pitchFamily="34" charset="0"/>
              </a:rPr>
              <a:t>User-Centric Design: </a:t>
            </a:r>
            <a:r>
              <a:rPr lang="en-US" sz="1200" dirty="0">
                <a:latin typeface="+mj-lt"/>
                <a:ea typeface="Verdana" panose="020B0604030504040204" pitchFamily="34" charset="0"/>
              </a:rPr>
              <a:t>Conduct user studies to design intuitive gesture interactions based on user preferences and behaviors.</a:t>
            </a:r>
          </a:p>
          <a:p>
            <a:pPr marL="285750" indent="-285750">
              <a:lnSpc>
                <a:spcPct val="150000"/>
              </a:lnSpc>
              <a:buFont typeface="Arial" panose="020B0604020202020204" pitchFamily="34" charset="0"/>
              <a:buChar char="•"/>
            </a:pPr>
            <a:r>
              <a:rPr lang="en-US" sz="1200" b="1" dirty="0">
                <a:latin typeface="+mj-lt"/>
                <a:ea typeface="Verdana" panose="020B0604030504040204" pitchFamily="34" charset="0"/>
              </a:rPr>
              <a:t>Domain-specific Applications: </a:t>
            </a:r>
            <a:r>
              <a:rPr lang="en-US" sz="1200" dirty="0">
                <a:latin typeface="+mj-lt"/>
                <a:ea typeface="Verdana" panose="020B0604030504040204" pitchFamily="34" charset="0"/>
              </a:rPr>
              <a:t>Explore gesture control applications in industries like automotive interfaces and virtual reality for unique efficiencies.</a:t>
            </a:r>
          </a:p>
          <a:p>
            <a:pPr marL="285750" indent="-285750">
              <a:lnSpc>
                <a:spcPct val="150000"/>
              </a:lnSpc>
              <a:buFont typeface="Arial" panose="020B0604020202020204" pitchFamily="34" charset="0"/>
              <a:buChar char="•"/>
            </a:pPr>
            <a:r>
              <a:rPr lang="en-US" sz="1200" b="1" dirty="0">
                <a:latin typeface="+mj-lt"/>
                <a:ea typeface="Verdana" panose="020B0604030504040204" pitchFamily="34" charset="0"/>
              </a:rPr>
              <a:t>Ethical Considerations: </a:t>
            </a:r>
            <a:r>
              <a:rPr lang="en-US" sz="1200" dirty="0">
                <a:latin typeface="+mj-lt"/>
                <a:ea typeface="Verdana" panose="020B0604030504040204" pitchFamily="34" charset="0"/>
              </a:rPr>
              <a:t>Address ethical concerns such as accessibility and biases in gesture recognition algorithms for widespread adoption.</a:t>
            </a:r>
            <a:endParaRPr lang="en-US" sz="1200" b="1" dirty="0">
              <a:latin typeface="+mj-lt"/>
              <a:ea typeface="Verdana" panose="020B0604030504040204" pitchFamily="34" charset="0"/>
            </a:endParaRPr>
          </a:p>
          <a:p>
            <a:endParaRPr lang="en-US" b="1" dirty="0">
              <a:latin typeface="+mj-lt"/>
              <a:ea typeface="Verdana" panose="020B0604030504040204" pitchFamily="34" charset="0"/>
            </a:endParaRPr>
          </a:p>
          <a:p>
            <a:endParaRPr lang="en-US" b="1" dirty="0">
              <a:latin typeface="+mj-lt"/>
              <a:ea typeface="Verdana" panose="020B0604030504040204" pitchFamily="34" charset="0"/>
            </a:endParaRPr>
          </a:p>
          <a:p>
            <a:endParaRPr lang="en-IN" b="1" dirty="0">
              <a:latin typeface="+mj-lt"/>
              <a:ea typeface="Verdana" panose="020B0604030504040204" pitchFamily="34" charset="0"/>
            </a:endParaRPr>
          </a:p>
          <a:p>
            <a:pPr marR="0" lvl="0" rtl="0">
              <a:lnSpc>
                <a:spcPct val="100000"/>
              </a:lnSpc>
              <a:spcBef>
                <a:spcPts val="0"/>
              </a:spcBef>
              <a:spcAft>
                <a:spcPts val="0"/>
              </a:spcAft>
            </a:pPr>
            <a:endParaRPr lang="en-IN" dirty="0">
              <a:latin typeface="+mj-lt"/>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l="22326" t="32664" r="11837" b="35102"/>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1044477"/>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2587038"/>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550606" y="1582511"/>
            <a:ext cx="9673738" cy="584775"/>
          </a:xfrm>
          <a:prstGeom prst="rect">
            <a:avLst/>
          </a:prstGeom>
          <a:noFill/>
        </p:spPr>
        <p:txBody>
          <a:bodyPr wrap="square" rtlCol="0">
            <a:spAutoFit/>
          </a:bodyPr>
          <a:lstStyle/>
          <a:p>
            <a:pPr algn="just"/>
            <a:r>
              <a:rPr lang="en-US" sz="1600" dirty="0"/>
              <a:t>Our project aims to revolutionize human-computer interaction by creating an intuitive and hands-free gesture control system for laptops.</a:t>
            </a:r>
          </a:p>
        </p:txBody>
      </p:sp>
      <p:sp>
        <p:nvSpPr>
          <p:cNvPr id="34" name="TextBox 33">
            <a:extLst>
              <a:ext uri="{FF2B5EF4-FFF2-40B4-BE49-F238E27FC236}">
                <a16:creationId xmlns:a16="http://schemas.microsoft.com/office/drawing/2014/main" id="{4A9AEFFB-1A20-899A-F8E0-29DEDB267EF4}"/>
              </a:ext>
            </a:extLst>
          </p:cNvPr>
          <p:cNvSpPr txBox="1"/>
          <p:nvPr/>
        </p:nvSpPr>
        <p:spPr>
          <a:xfrm>
            <a:off x="550606" y="3068231"/>
            <a:ext cx="6456863" cy="3607206"/>
          </a:xfrm>
          <a:prstGeom prst="rect">
            <a:avLst/>
          </a:prstGeom>
          <a:noFill/>
        </p:spPr>
        <p:txBody>
          <a:bodyPr wrap="square" rtlCol="0">
            <a:spAutoFit/>
          </a:bodyPr>
          <a:lstStyle/>
          <a:p>
            <a:pPr>
              <a:lnSpc>
                <a:spcPct val="150000"/>
              </a:lnSpc>
            </a:pPr>
            <a:r>
              <a:rPr lang="en-IN" b="1" u="sng" dirty="0">
                <a:latin typeface="+mn-lt"/>
                <a:ea typeface="Verdana" panose="020B0604030504040204" pitchFamily="34" charset="0"/>
              </a:rPr>
              <a:t>Main Goals </a:t>
            </a:r>
            <a:endParaRPr lang="en-IN" b="1" dirty="0">
              <a:latin typeface="+mn-lt"/>
              <a:ea typeface="Verdana" panose="020B0604030504040204" pitchFamily="34" charset="0"/>
            </a:endParaRPr>
          </a:p>
          <a:p>
            <a:pPr marL="285750" indent="-285750">
              <a:lnSpc>
                <a:spcPct val="150000"/>
              </a:lnSpc>
              <a:buFont typeface="Arial" panose="020B0604020202020204" pitchFamily="34" charset="0"/>
              <a:buChar char="•"/>
            </a:pPr>
            <a:r>
              <a:rPr lang="en-IN" dirty="0">
                <a:latin typeface="+mn-lt"/>
                <a:ea typeface="Verdana" panose="020B0604030504040204" pitchFamily="34" charset="0"/>
              </a:rPr>
              <a:t> </a:t>
            </a:r>
            <a:r>
              <a:rPr lang="en-US" i="0" dirty="0">
                <a:solidFill>
                  <a:srgbClr val="0D0D0D"/>
                </a:solidFill>
                <a:effectLst/>
                <a:latin typeface="+mn-lt"/>
              </a:rPr>
              <a:t>Development of a Comprehensive Gesture Control System</a:t>
            </a:r>
            <a:endParaRPr lang="en-IN" dirty="0">
              <a:latin typeface="+mn-lt"/>
              <a:ea typeface="Verdana" panose="020B0604030504040204" pitchFamily="34" charset="0"/>
            </a:endParaRPr>
          </a:p>
          <a:p>
            <a:pPr marL="285750" indent="-285750">
              <a:lnSpc>
                <a:spcPct val="150000"/>
              </a:lnSpc>
              <a:buFont typeface="Arial" panose="020B0604020202020204" pitchFamily="34" charset="0"/>
              <a:buChar char="•"/>
            </a:pPr>
            <a:r>
              <a:rPr lang="en-IN" dirty="0">
                <a:latin typeface="+mn-lt"/>
                <a:ea typeface="Verdana" panose="020B0604030504040204" pitchFamily="34" charset="0"/>
              </a:rPr>
              <a:t> </a:t>
            </a:r>
            <a:r>
              <a:rPr lang="en-US" i="0" dirty="0">
                <a:solidFill>
                  <a:srgbClr val="0D0D0D"/>
                </a:solidFill>
                <a:effectLst/>
                <a:latin typeface="+mn-lt"/>
              </a:rPr>
              <a:t>Implementation of a Wide Range of Gestures</a:t>
            </a:r>
            <a:endParaRPr lang="en-IN" dirty="0">
              <a:latin typeface="+mn-lt"/>
              <a:ea typeface="Verdana" panose="020B0604030504040204" pitchFamily="34" charset="0"/>
            </a:endParaRPr>
          </a:p>
          <a:p>
            <a:pPr marL="285750" indent="-285750">
              <a:lnSpc>
                <a:spcPct val="150000"/>
              </a:lnSpc>
              <a:buFont typeface="Arial" panose="020B0604020202020204" pitchFamily="34" charset="0"/>
              <a:buChar char="•"/>
            </a:pPr>
            <a:r>
              <a:rPr lang="en-IN" dirty="0">
                <a:latin typeface="+mn-lt"/>
                <a:ea typeface="Verdana" panose="020B0604030504040204" pitchFamily="34" charset="0"/>
              </a:rPr>
              <a:t> </a:t>
            </a:r>
            <a:r>
              <a:rPr lang="en-IN" i="0" dirty="0">
                <a:solidFill>
                  <a:srgbClr val="0D0D0D"/>
                </a:solidFill>
                <a:effectLst/>
                <a:latin typeface="+mn-lt"/>
              </a:rPr>
              <a:t>Exploration of Two Methodologies(OpenCV, Media pipe &amp; Deep Learning)</a:t>
            </a:r>
            <a:endParaRPr lang="en-IN" dirty="0">
              <a:latin typeface="+mn-lt"/>
              <a:ea typeface="Verdana" panose="020B0604030504040204" pitchFamily="34" charset="0"/>
            </a:endParaRPr>
          </a:p>
          <a:p>
            <a:pPr marL="285750" indent="-285750">
              <a:lnSpc>
                <a:spcPct val="150000"/>
              </a:lnSpc>
              <a:buFont typeface="Arial" panose="020B0604020202020204" pitchFamily="34" charset="0"/>
              <a:buChar char="•"/>
            </a:pPr>
            <a:r>
              <a:rPr lang="en-IN" i="0" dirty="0">
                <a:solidFill>
                  <a:srgbClr val="0D0D0D"/>
                </a:solidFill>
                <a:effectLst/>
                <a:latin typeface="+mn-lt"/>
              </a:rPr>
              <a:t>Managing the applications</a:t>
            </a:r>
          </a:p>
          <a:p>
            <a:pPr marL="285750" indent="-285750">
              <a:lnSpc>
                <a:spcPct val="150000"/>
              </a:lnSpc>
              <a:buFont typeface="Arial" panose="020B0604020202020204" pitchFamily="34" charset="0"/>
              <a:buChar char="•"/>
            </a:pPr>
            <a:r>
              <a:rPr lang="en-IN" i="0" dirty="0">
                <a:solidFill>
                  <a:srgbClr val="0D0D0D"/>
                </a:solidFill>
                <a:effectLst/>
                <a:latin typeface="+mn-lt"/>
              </a:rPr>
              <a:t>Future Enhancements</a:t>
            </a:r>
            <a:endParaRPr lang="en-IN" dirty="0">
              <a:latin typeface="+mn-lt"/>
              <a:ea typeface="Verdana" panose="020B0604030504040204" pitchFamily="34" charset="0"/>
            </a:endParaRPr>
          </a:p>
          <a:p>
            <a:pPr>
              <a:lnSpc>
                <a:spcPct val="150000"/>
              </a:lnSpc>
            </a:pPr>
            <a:r>
              <a:rPr lang="en-IN" b="1" u="sng" dirty="0">
                <a:latin typeface="+mn-lt"/>
                <a:ea typeface="Verdana" panose="020B0604030504040204" pitchFamily="34" charset="0"/>
              </a:rPr>
              <a:t>Additional Goals </a:t>
            </a:r>
          </a:p>
          <a:p>
            <a:pPr marL="285750" indent="-285750">
              <a:lnSpc>
                <a:spcPct val="150000"/>
              </a:lnSpc>
              <a:buFont typeface="Arial" panose="020B0604020202020204" pitchFamily="34" charset="0"/>
              <a:buChar char="•"/>
            </a:pPr>
            <a:r>
              <a:rPr lang="en-IN" dirty="0">
                <a:latin typeface="+mn-lt"/>
                <a:ea typeface="Verdana" panose="020B0604030504040204" pitchFamily="34" charset="0"/>
              </a:rPr>
              <a:t> </a:t>
            </a:r>
            <a:r>
              <a:rPr lang="en-IN" i="0" dirty="0">
                <a:solidFill>
                  <a:srgbClr val="0D0D0D"/>
                </a:solidFill>
                <a:effectLst/>
                <a:latin typeface="+mn-lt"/>
              </a:rPr>
              <a:t>User-Friendly Interaction</a:t>
            </a:r>
            <a:endParaRPr lang="en-IN" i="0" dirty="0">
              <a:solidFill>
                <a:srgbClr val="0D0D0D"/>
              </a:solidFill>
              <a:effectLst/>
              <a:latin typeface="+mn-lt"/>
              <a:ea typeface="Verdana" panose="020B0604030504040204" pitchFamily="34" charset="0"/>
            </a:endParaRPr>
          </a:p>
          <a:p>
            <a:pPr marL="285750" indent="-285750">
              <a:lnSpc>
                <a:spcPct val="150000"/>
              </a:lnSpc>
              <a:buFont typeface="Arial" panose="020B0604020202020204" pitchFamily="34" charset="0"/>
              <a:buChar char="•"/>
            </a:pPr>
            <a:r>
              <a:rPr lang="en-IN" dirty="0">
                <a:solidFill>
                  <a:srgbClr val="0D0D0D"/>
                </a:solidFill>
                <a:latin typeface="+mn-lt"/>
                <a:ea typeface="Verdana" panose="020B0604030504040204" pitchFamily="34" charset="0"/>
              </a:rPr>
              <a:t> Reduce the E – waste</a:t>
            </a:r>
          </a:p>
          <a:p>
            <a:pPr marL="285750" indent="-285750">
              <a:lnSpc>
                <a:spcPct val="150000"/>
              </a:lnSpc>
              <a:buFont typeface="Arial" panose="020B0604020202020204" pitchFamily="34" charset="0"/>
              <a:buChar char="•"/>
            </a:pPr>
            <a:r>
              <a:rPr lang="en-IN" dirty="0">
                <a:solidFill>
                  <a:srgbClr val="0D0D0D"/>
                </a:solidFill>
                <a:latin typeface="+mn-lt"/>
                <a:ea typeface="Verdana" panose="020B0604030504040204" pitchFamily="34" charset="0"/>
              </a:rPr>
              <a:t> </a:t>
            </a:r>
            <a:r>
              <a:rPr lang="en-IN" i="0" dirty="0">
                <a:solidFill>
                  <a:srgbClr val="0D0D0D"/>
                </a:solidFill>
                <a:effectLst/>
                <a:latin typeface="+mn-lt"/>
              </a:rPr>
              <a:t>Accessibility</a:t>
            </a:r>
            <a:endParaRPr lang="en-IN" dirty="0">
              <a:latin typeface="+mn-lt"/>
              <a:ea typeface="Verdana" panose="020B0604030504040204" pitchFamily="34" charset="0"/>
            </a:endParaRPr>
          </a:p>
          <a:p>
            <a:pPr>
              <a:lnSpc>
                <a:spcPct val="150000"/>
              </a:lnSpc>
            </a:pPr>
            <a:endParaRPr lang="en-IN" dirty="0">
              <a:latin typeface="+mn-lt"/>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graphicFrame>
        <p:nvGraphicFramePr>
          <p:cNvPr id="4" name="Chart 3">
            <a:extLst>
              <a:ext uri="{FF2B5EF4-FFF2-40B4-BE49-F238E27FC236}">
                <a16:creationId xmlns:a16="http://schemas.microsoft.com/office/drawing/2014/main" id="{B2A07943-842C-BCBC-C1E7-2C5D5C852C02}"/>
              </a:ext>
            </a:extLst>
          </p:cNvPr>
          <p:cNvGraphicFramePr>
            <a:graphicFrameLocks/>
          </p:cNvGraphicFramePr>
          <p:nvPr>
            <p:extLst>
              <p:ext uri="{D42A27DB-BD31-4B8C-83A1-F6EECF244321}">
                <p14:modId xmlns:p14="http://schemas.microsoft.com/office/powerpoint/2010/main" val="835479821"/>
              </p:ext>
            </p:extLst>
          </p:nvPr>
        </p:nvGraphicFramePr>
        <p:xfrm>
          <a:off x="1014942" y="788458"/>
          <a:ext cx="10155115" cy="581130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50000"/>
              </a:lnSpc>
              <a:spcBef>
                <a:spcPts val="0"/>
              </a:spcBef>
              <a:spcAft>
                <a:spcPts val="0"/>
              </a:spcAft>
              <a:buNone/>
            </a:pPr>
            <a:r>
              <a:rPr lang="en-IN" sz="1600" b="1" u="sng" dirty="0">
                <a:latin typeface="+mn-lt"/>
                <a:ea typeface="Verdana" panose="020B0604030504040204" pitchFamily="34" charset="0"/>
              </a:rPr>
              <a:t>Key Publications </a:t>
            </a:r>
          </a:p>
          <a:p>
            <a:pPr marL="285750" marR="0" lvl="0" indent="-285750" rtl="0">
              <a:lnSpc>
                <a:spcPct val="150000"/>
              </a:lnSpc>
              <a:spcBef>
                <a:spcPts val="0"/>
              </a:spcBef>
              <a:spcAft>
                <a:spcPts val="0"/>
              </a:spcAft>
              <a:buFont typeface="Arial" panose="020B0604020202020204" pitchFamily="34" charset="0"/>
              <a:buChar char="•"/>
            </a:pPr>
            <a:r>
              <a:rPr lang="en-US" sz="1600" dirty="0">
                <a:latin typeface="+mn-lt"/>
              </a:rPr>
              <a:t>“Hand Gesture Recognition for Human-Computer Interaction</a:t>
            </a:r>
            <a:r>
              <a:rPr lang="en-IN" sz="1600" dirty="0">
                <a:latin typeface="+mn-lt"/>
                <a:ea typeface="Verdana" panose="020B0604030504040204" pitchFamily="34" charset="0"/>
              </a:rPr>
              <a:t>”.</a:t>
            </a:r>
          </a:p>
          <a:p>
            <a:pPr marL="285750" marR="0" lvl="0" indent="-285750" rtl="0">
              <a:lnSpc>
                <a:spcPct val="150000"/>
              </a:lnSpc>
              <a:spcBef>
                <a:spcPts val="0"/>
              </a:spcBef>
              <a:spcAft>
                <a:spcPts val="0"/>
              </a:spcAft>
              <a:buFont typeface="Arial" panose="020B0604020202020204" pitchFamily="34" charset="0"/>
              <a:buChar char="•"/>
            </a:pPr>
            <a:r>
              <a:rPr lang="en-IN" sz="1600" dirty="0">
                <a:latin typeface="+mn-lt"/>
                <a:ea typeface="Verdana" panose="020B0604030504040204" pitchFamily="34" charset="0"/>
              </a:rPr>
              <a:t> “</a:t>
            </a:r>
            <a:r>
              <a:rPr lang="en-US" sz="1600" dirty="0">
                <a:latin typeface="+mn-lt"/>
              </a:rPr>
              <a:t>Hand Gesture Recognition on Python and OpenCV</a:t>
            </a:r>
            <a:r>
              <a:rPr lang="en-IN" sz="1600" dirty="0">
                <a:latin typeface="+mn-lt"/>
                <a:ea typeface="Verdana" panose="020B0604030504040204" pitchFamily="34" charset="0"/>
              </a:rPr>
              <a:t>”</a:t>
            </a:r>
          </a:p>
          <a:p>
            <a:pPr marL="285750" marR="0" lvl="0" indent="-285750" rtl="0">
              <a:lnSpc>
                <a:spcPct val="150000"/>
              </a:lnSpc>
              <a:spcBef>
                <a:spcPts val="0"/>
              </a:spcBef>
              <a:spcAft>
                <a:spcPts val="0"/>
              </a:spcAft>
              <a:buFont typeface="Arial" panose="020B0604020202020204" pitchFamily="34" charset="0"/>
              <a:buChar char="•"/>
            </a:pPr>
            <a:r>
              <a:rPr lang="en-IN" sz="1600" dirty="0">
                <a:latin typeface="+mn-lt"/>
                <a:ea typeface="Verdana" panose="020B0604030504040204" pitchFamily="34" charset="0"/>
              </a:rPr>
              <a:t> “</a:t>
            </a:r>
            <a:r>
              <a:rPr lang="en-IN" sz="1600" dirty="0">
                <a:latin typeface="+mn-lt"/>
              </a:rPr>
              <a:t>Hand Gesture Recognition Techniques</a:t>
            </a:r>
            <a:r>
              <a:rPr lang="en-IN" sz="1600" dirty="0">
                <a:latin typeface="+mn-lt"/>
                <a:ea typeface="Verdana" panose="020B0604030504040204" pitchFamily="34" charset="0"/>
              </a:rPr>
              <a:t>”</a:t>
            </a:r>
          </a:p>
          <a:p>
            <a:pPr marL="0" marR="0" lvl="0" indent="0" rtl="0">
              <a:lnSpc>
                <a:spcPct val="150000"/>
              </a:lnSpc>
              <a:spcBef>
                <a:spcPts val="0"/>
              </a:spcBef>
              <a:spcAft>
                <a:spcPts val="0"/>
              </a:spcAft>
              <a:buNone/>
            </a:pPr>
            <a:r>
              <a:rPr lang="en-IN" sz="1600" b="1" u="sng" dirty="0">
                <a:latin typeface="+mn-lt"/>
                <a:ea typeface="Verdana" panose="020B0604030504040204" pitchFamily="34" charset="0"/>
              </a:rPr>
              <a:t>Key Resources – Whitepaper| Application Notes |  Datasheet| Others</a:t>
            </a:r>
          </a:p>
          <a:p>
            <a:pPr marL="285750" marR="0" lvl="0" indent="-285750" rtl="0">
              <a:lnSpc>
                <a:spcPct val="150000"/>
              </a:lnSpc>
              <a:spcBef>
                <a:spcPts val="0"/>
              </a:spcBef>
              <a:spcAft>
                <a:spcPts val="0"/>
              </a:spcAft>
              <a:buFont typeface="Arial" panose="020B0604020202020204" pitchFamily="34" charset="0"/>
              <a:buChar char="•"/>
            </a:pPr>
            <a:r>
              <a:rPr lang="en-IN" sz="1600" dirty="0">
                <a:latin typeface="+mn-lt"/>
                <a:ea typeface="Verdana" panose="020B0604030504040204" pitchFamily="34" charset="0"/>
              </a:rPr>
              <a:t> </a:t>
            </a:r>
            <a:r>
              <a:rPr lang="en-US" sz="1600" dirty="0">
                <a:latin typeface="+mn-lt"/>
              </a:rPr>
              <a:t>The Gaussian Mixture Model (GMM) was used to extract the hand from the video sequence. Based on the movements observed in the previous and next slides, we got an idea to implement it in the music control system using OpenCV.</a:t>
            </a:r>
          </a:p>
          <a:p>
            <a:pPr marL="285750" marR="0" lvl="0" indent="-285750" rtl="0">
              <a:lnSpc>
                <a:spcPct val="150000"/>
              </a:lnSpc>
              <a:spcBef>
                <a:spcPts val="0"/>
              </a:spcBef>
              <a:spcAft>
                <a:spcPts val="0"/>
              </a:spcAft>
              <a:buFont typeface="Arial" panose="020B0604020202020204" pitchFamily="34" charset="0"/>
              <a:buChar char="•"/>
            </a:pPr>
            <a:r>
              <a:rPr lang="en-US" sz="1600" dirty="0">
                <a:latin typeface="+mn-lt"/>
              </a:rPr>
              <a:t>We employed a Haar-cascaded Classifier to detect the hand gesture before performing image processing. Additionally, we utilized libraries such as Mediapipe and PyAutoGUI.</a:t>
            </a:r>
          </a:p>
          <a:p>
            <a:pPr marL="285750" marR="0" lvl="0" indent="-285750" rtl="0">
              <a:lnSpc>
                <a:spcPct val="150000"/>
              </a:lnSpc>
              <a:spcBef>
                <a:spcPts val="0"/>
              </a:spcBef>
              <a:spcAft>
                <a:spcPts val="0"/>
              </a:spcAft>
              <a:buFont typeface="Arial" panose="020B0604020202020204" pitchFamily="34" charset="0"/>
              <a:buChar char="•"/>
            </a:pPr>
            <a:r>
              <a:rPr lang="en-US" sz="1600" dirty="0">
                <a:latin typeface="+mn-lt"/>
              </a:rPr>
              <a:t>We plan to explore deep neural networks, including 3D CNN and LSTM, for further refinement and enhancement of the system.</a:t>
            </a:r>
          </a:p>
          <a:p>
            <a:pPr marL="285750" marR="0" lvl="0" indent="-285750" rtl="0">
              <a:lnSpc>
                <a:spcPct val="150000"/>
              </a:lnSpc>
              <a:spcBef>
                <a:spcPts val="0"/>
              </a:spcBef>
              <a:spcAft>
                <a:spcPts val="0"/>
              </a:spcAft>
              <a:buFont typeface="Arial" panose="020B0604020202020204" pitchFamily="34" charset="0"/>
              <a:buChar char="•"/>
            </a:pPr>
            <a:r>
              <a:rPr lang="en-IN" sz="1600" b="1" u="sng" dirty="0">
                <a:latin typeface="+mn-lt"/>
                <a:ea typeface="Verdana" panose="020B0604030504040204" pitchFamily="34" charset="0"/>
              </a:rPr>
              <a:t>Existing Implementations – Products| Opensource| GitHub etc </a:t>
            </a:r>
          </a:p>
          <a:p>
            <a:pPr marL="285750" marR="0" lvl="0" indent="-285750" rtl="0">
              <a:lnSpc>
                <a:spcPct val="150000"/>
              </a:lnSpc>
              <a:spcBef>
                <a:spcPts val="0"/>
              </a:spcBef>
              <a:spcAft>
                <a:spcPts val="0"/>
              </a:spcAft>
              <a:buFont typeface="Arial" panose="020B0604020202020204" pitchFamily="34" charset="0"/>
              <a:buChar char="•"/>
            </a:pPr>
            <a:r>
              <a:rPr lang="en-IN" sz="1600" dirty="0">
                <a:latin typeface="+mn-lt"/>
                <a:ea typeface="Verdana" panose="020B0604030504040204" pitchFamily="34" charset="0"/>
              </a:rPr>
              <a:t> </a:t>
            </a:r>
            <a:r>
              <a:rPr lang="en-IN" sz="1600" dirty="0">
                <a:latin typeface="+mn-lt"/>
                <a:ea typeface="Verdana" panose="020B0604030504040204" pitchFamily="34" charset="0"/>
                <a:hlinkClick r:id="rId2"/>
              </a:rPr>
              <a:t>https://github.com/waynshang/Gesture-Recognition-with-3DCNN</a:t>
            </a:r>
            <a:endParaRPr lang="en-IN" sz="1600" dirty="0">
              <a:latin typeface="+mn-lt"/>
              <a:ea typeface="Verdana" panose="020B0604030504040204" pitchFamily="34" charset="0"/>
            </a:endParaRPr>
          </a:p>
        </p:txBody>
      </p:sp>
    </p:spTree>
    <p:extLst>
      <p:ext uri="{BB962C8B-B14F-4D97-AF65-F5344CB8AC3E}">
        <p14:creationId xmlns:p14="http://schemas.microsoft.com/office/powerpoint/2010/main" val="253824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44D3-0B34-E440-8562-0EBBCE6CD7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8D7664-2954-2DEE-0F36-EE6CFF1065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7C1DD96F-B851-93EE-E9EF-03723BCBDA7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SWOT</a:t>
            </a:r>
            <a:endParaRPr dirty="0"/>
          </a:p>
        </p:txBody>
      </p:sp>
      <p:grpSp>
        <p:nvGrpSpPr>
          <p:cNvPr id="2" name="Google Shape;488;p10">
            <a:extLst>
              <a:ext uri="{FF2B5EF4-FFF2-40B4-BE49-F238E27FC236}">
                <a16:creationId xmlns:a16="http://schemas.microsoft.com/office/drawing/2014/main" id="{269C34FF-CDA4-B8DA-6F30-CF6FDF5266E1}"/>
              </a:ext>
            </a:extLst>
          </p:cNvPr>
          <p:cNvGrpSpPr/>
          <p:nvPr/>
        </p:nvGrpSpPr>
        <p:grpSpPr>
          <a:xfrm>
            <a:off x="943543" y="1310707"/>
            <a:ext cx="6005319" cy="2201094"/>
            <a:chOff x="1233726" y="588156"/>
            <a:chExt cx="2507859" cy="1650861"/>
          </a:xfrm>
        </p:grpSpPr>
        <p:sp>
          <p:nvSpPr>
            <p:cNvPr id="6" name="Google Shape;489;p10">
              <a:extLst>
                <a:ext uri="{FF2B5EF4-FFF2-40B4-BE49-F238E27FC236}">
                  <a16:creationId xmlns:a16="http://schemas.microsoft.com/office/drawing/2014/main" id="{F9A37DA5-F2CD-1F6B-42EC-AAC693394F99}"/>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7" name="Google Shape;490;p10">
              <a:extLst>
                <a:ext uri="{FF2B5EF4-FFF2-40B4-BE49-F238E27FC236}">
                  <a16:creationId xmlns:a16="http://schemas.microsoft.com/office/drawing/2014/main" id="{3842D460-7852-7143-8294-DAE6FB2A59E6}"/>
                </a:ext>
              </a:extLst>
            </p:cNvPr>
            <p:cNvGrpSpPr/>
            <p:nvPr/>
          </p:nvGrpSpPr>
          <p:grpSpPr>
            <a:xfrm>
              <a:off x="1233726" y="588156"/>
              <a:ext cx="1884600" cy="1650861"/>
              <a:chOff x="1233726" y="588156"/>
              <a:chExt cx="1884600" cy="1650861"/>
            </a:xfrm>
          </p:grpSpPr>
          <p:sp>
            <p:nvSpPr>
              <p:cNvPr id="8" name="Google Shape;491;p10">
                <a:extLst>
                  <a:ext uri="{FF2B5EF4-FFF2-40B4-BE49-F238E27FC236}">
                    <a16:creationId xmlns:a16="http://schemas.microsoft.com/office/drawing/2014/main" id="{E5FE54F9-1A63-D277-24B9-BD4404A327F6}"/>
                  </a:ext>
                </a:extLst>
              </p:cNvPr>
              <p:cNvSpPr txBox="1"/>
              <p:nvPr/>
            </p:nvSpPr>
            <p:spPr>
              <a:xfrm>
                <a:off x="1460072" y="1017756"/>
                <a:ext cx="1523657" cy="1221261"/>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b="1" dirty="0">
                    <a:solidFill>
                      <a:srgbClr val="434343"/>
                    </a:solidFill>
                    <a:latin typeface="+mn-lt"/>
                    <a:ea typeface="Roboto"/>
                    <a:cs typeface="Roboto"/>
                    <a:sym typeface="Roboto"/>
                  </a:rPr>
                  <a:t>1. </a:t>
                </a:r>
                <a:r>
                  <a:rPr lang="en-IN" sz="1600" b="1" i="0" dirty="0">
                    <a:solidFill>
                      <a:srgbClr val="0D0D0D"/>
                    </a:solidFill>
                    <a:effectLst/>
                    <a:latin typeface="+mn-lt"/>
                  </a:rPr>
                  <a:t>Innovative Technology Stack</a:t>
                </a:r>
                <a:endParaRPr lang="en-US" sz="1600" b="1" dirty="0">
                  <a:solidFill>
                    <a:srgbClr val="434343"/>
                  </a:solidFill>
                  <a:latin typeface="+mn-lt"/>
                  <a:ea typeface="Roboto"/>
                  <a:cs typeface="Roboto"/>
                  <a:sym typeface="Roboto"/>
                </a:endParaRPr>
              </a:p>
              <a:p>
                <a:pPr marL="0" marR="0" lvl="0" indent="0" rtl="0">
                  <a:spcBef>
                    <a:spcPts val="0"/>
                  </a:spcBef>
                  <a:spcAft>
                    <a:spcPts val="0"/>
                  </a:spcAft>
                  <a:buNone/>
                </a:pPr>
                <a:r>
                  <a:rPr lang="en-US" sz="1600" b="1" dirty="0">
                    <a:solidFill>
                      <a:srgbClr val="434343"/>
                    </a:solidFill>
                    <a:latin typeface="+mn-lt"/>
                    <a:ea typeface="Roboto"/>
                    <a:cs typeface="Roboto"/>
                    <a:sym typeface="Roboto"/>
                  </a:rPr>
                  <a:t>2. </a:t>
                </a:r>
                <a:r>
                  <a:rPr lang="en-IN" sz="1600" b="1" i="0" dirty="0">
                    <a:solidFill>
                      <a:srgbClr val="0D0D0D"/>
                    </a:solidFill>
                    <a:effectLst/>
                    <a:latin typeface="+mn-lt"/>
                  </a:rPr>
                  <a:t>Versatile Applications</a:t>
                </a:r>
                <a:endParaRPr lang="en-US" sz="1600" b="1" dirty="0">
                  <a:solidFill>
                    <a:srgbClr val="434343"/>
                  </a:solidFill>
                  <a:latin typeface="+mn-lt"/>
                  <a:ea typeface="Roboto"/>
                  <a:cs typeface="Roboto"/>
                  <a:sym typeface="Roboto"/>
                </a:endParaRPr>
              </a:p>
              <a:p>
                <a:pPr marL="0" marR="0" lvl="0" indent="0" algn="just" rtl="0">
                  <a:spcBef>
                    <a:spcPts val="0"/>
                  </a:spcBef>
                  <a:spcAft>
                    <a:spcPts val="0"/>
                  </a:spcAft>
                  <a:buNone/>
                </a:pPr>
                <a:r>
                  <a:rPr lang="en-US" sz="1600" b="1" dirty="0">
                    <a:solidFill>
                      <a:srgbClr val="434343"/>
                    </a:solidFill>
                    <a:latin typeface="+mn-lt"/>
                    <a:ea typeface="Roboto"/>
                    <a:cs typeface="Roboto"/>
                    <a:sym typeface="Roboto"/>
                  </a:rPr>
                  <a:t>3. </a:t>
                </a:r>
                <a:r>
                  <a:rPr lang="en-IN" sz="1600" b="1" i="0" dirty="0">
                    <a:solidFill>
                      <a:srgbClr val="0D0D0D"/>
                    </a:solidFill>
                    <a:effectLst/>
                    <a:latin typeface="+mn-lt"/>
                  </a:rPr>
                  <a:t>Focus on Accessibility</a:t>
                </a:r>
                <a:endParaRPr sz="1600" b="1" dirty="0">
                  <a:latin typeface="+mn-lt"/>
                </a:endParaRPr>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sp>
            <p:nvSpPr>
              <p:cNvPr id="9" name="Google Shape;492;p10">
                <a:extLst>
                  <a:ext uri="{FF2B5EF4-FFF2-40B4-BE49-F238E27FC236}">
                    <a16:creationId xmlns:a16="http://schemas.microsoft.com/office/drawing/2014/main" id="{E4482AD6-2715-CF44-0AD5-5E77FB24E6FD}"/>
                  </a:ext>
                </a:extLst>
              </p:cNvPr>
              <p:cNvSpPr txBox="1"/>
              <p:nvPr/>
            </p:nvSpPr>
            <p:spPr>
              <a:xfrm>
                <a:off x="1233726" y="58815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6"/>
                    </a:solidFill>
                    <a:latin typeface="Fira Sans Extra Condensed Medium"/>
                    <a:ea typeface="Fira Sans Extra Condensed Medium"/>
                    <a:cs typeface="Fira Sans Extra Condensed Medium"/>
                    <a:sym typeface="Fira Sans Extra Condensed Medium"/>
                  </a:rPr>
                  <a:t>Strengths</a:t>
                </a:r>
                <a:endParaRPr sz="2267" b="1" dirty="0">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10" name="Google Shape;483;p10">
            <a:extLst>
              <a:ext uri="{FF2B5EF4-FFF2-40B4-BE49-F238E27FC236}">
                <a16:creationId xmlns:a16="http://schemas.microsoft.com/office/drawing/2014/main" id="{A77B6CF2-86FF-F242-427B-686D0329AF30}"/>
              </a:ext>
            </a:extLst>
          </p:cNvPr>
          <p:cNvGrpSpPr/>
          <p:nvPr/>
        </p:nvGrpSpPr>
        <p:grpSpPr>
          <a:xfrm>
            <a:off x="6918064" y="1239338"/>
            <a:ext cx="5163780" cy="1902504"/>
            <a:chOff x="5188548" y="1193465"/>
            <a:chExt cx="3872834" cy="1003167"/>
          </a:xfrm>
        </p:grpSpPr>
        <p:sp>
          <p:nvSpPr>
            <p:cNvPr id="11" name="Google Shape;484;p10">
              <a:extLst>
                <a:ext uri="{FF2B5EF4-FFF2-40B4-BE49-F238E27FC236}">
                  <a16:creationId xmlns:a16="http://schemas.microsoft.com/office/drawing/2014/main" id="{6800CA5A-EB54-7A93-DB12-7831175802B6}"/>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2" name="Google Shape;485;p10">
              <a:extLst>
                <a:ext uri="{FF2B5EF4-FFF2-40B4-BE49-F238E27FC236}">
                  <a16:creationId xmlns:a16="http://schemas.microsoft.com/office/drawing/2014/main" id="{3A1B4FA6-53DA-BECD-B941-81C8CB1EFA80}"/>
                </a:ext>
              </a:extLst>
            </p:cNvPr>
            <p:cNvGrpSpPr/>
            <p:nvPr/>
          </p:nvGrpSpPr>
          <p:grpSpPr>
            <a:xfrm>
              <a:off x="6297081" y="1193465"/>
              <a:ext cx="2764301" cy="1003167"/>
              <a:chOff x="6297081" y="1193465"/>
              <a:chExt cx="2764301" cy="1003167"/>
            </a:xfrm>
          </p:grpSpPr>
          <p:sp>
            <p:nvSpPr>
              <p:cNvPr id="13" name="Google Shape;486;p10">
                <a:extLst>
                  <a:ext uri="{FF2B5EF4-FFF2-40B4-BE49-F238E27FC236}">
                    <a16:creationId xmlns:a16="http://schemas.microsoft.com/office/drawing/2014/main" id="{972EB651-2134-7EAB-B40B-35978B6FCF59}"/>
                  </a:ext>
                </a:extLst>
              </p:cNvPr>
              <p:cNvSpPr txBox="1"/>
              <p:nvPr/>
            </p:nvSpPr>
            <p:spPr>
              <a:xfrm>
                <a:off x="6406983" y="1193465"/>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1"/>
                    </a:solidFill>
                    <a:latin typeface="Fira Sans Extra Condensed Medium"/>
                    <a:ea typeface="Fira Sans Extra Condensed Medium"/>
                    <a:cs typeface="Fira Sans Extra Condensed Medium"/>
                    <a:sym typeface="Fira Sans Extra Condensed Medium"/>
                  </a:rPr>
                  <a:t>Weaknesses</a:t>
                </a:r>
                <a:endParaRPr sz="2267" b="1"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4" name="Google Shape;487;p10">
                <a:extLst>
                  <a:ext uri="{FF2B5EF4-FFF2-40B4-BE49-F238E27FC236}">
                    <a16:creationId xmlns:a16="http://schemas.microsoft.com/office/drawing/2014/main" id="{C0ADCA5D-65F3-914E-8EA9-6F13EA0D1DE6}"/>
                  </a:ext>
                </a:extLst>
              </p:cNvPr>
              <p:cNvSpPr txBox="1"/>
              <p:nvPr/>
            </p:nvSpPr>
            <p:spPr>
              <a:xfrm>
                <a:off x="6297081" y="1646075"/>
                <a:ext cx="2764301" cy="550557"/>
              </a:xfrm>
              <a:prstGeom prst="rect">
                <a:avLst/>
              </a:prstGeom>
              <a:noFill/>
              <a:ln>
                <a:noFill/>
              </a:ln>
            </p:spPr>
            <p:txBody>
              <a:bodyPr spcFirstLastPara="1" wrap="square" lIns="121900" tIns="121900" rIns="121900" bIns="121900" anchor="ctr" anchorCtr="0">
                <a:noAutofit/>
              </a:bodyPr>
              <a:lstStyle/>
              <a:p>
                <a:r>
                  <a:rPr lang="en-US" sz="1600" b="1" dirty="0">
                    <a:solidFill>
                      <a:srgbClr val="434343"/>
                    </a:solidFill>
                    <a:latin typeface="+mn-lt"/>
                    <a:ea typeface="Roboto"/>
                    <a:cs typeface="Roboto"/>
                    <a:sym typeface="Roboto"/>
                  </a:rPr>
                  <a:t>1. </a:t>
                </a:r>
                <a:r>
                  <a:rPr lang="en-IN" sz="1600" b="1" i="0" dirty="0">
                    <a:solidFill>
                      <a:srgbClr val="0D0D0D"/>
                    </a:solidFill>
                    <a:effectLst/>
                    <a:latin typeface="+mn-lt"/>
                  </a:rPr>
                  <a:t>Gesture Recognition Accuracy</a:t>
                </a:r>
                <a:endParaRPr lang="en-US" sz="1600" b="1" dirty="0">
                  <a:solidFill>
                    <a:srgbClr val="434343"/>
                  </a:solidFill>
                  <a:latin typeface="+mn-lt"/>
                  <a:ea typeface="Roboto"/>
                  <a:cs typeface="Roboto"/>
                  <a:sym typeface="Roboto"/>
                </a:endParaRPr>
              </a:p>
              <a:p>
                <a:r>
                  <a:rPr lang="en-US" sz="1600" b="1" dirty="0">
                    <a:solidFill>
                      <a:srgbClr val="434343"/>
                    </a:solidFill>
                    <a:latin typeface="+mn-lt"/>
                    <a:ea typeface="Roboto"/>
                    <a:cs typeface="Roboto"/>
                    <a:sym typeface="Roboto"/>
                  </a:rPr>
                  <a:t>2. </a:t>
                </a:r>
                <a:r>
                  <a:rPr lang="en-IN" sz="1600" b="1" i="0" dirty="0">
                    <a:solidFill>
                      <a:srgbClr val="0D0D0D"/>
                    </a:solidFill>
                    <a:effectLst/>
                    <a:latin typeface="+mn-lt"/>
                  </a:rPr>
                  <a:t>Learning Curve for Users</a:t>
                </a:r>
                <a:endParaRPr sz="1600" b="1" dirty="0">
                  <a:solidFill>
                    <a:srgbClr val="434343"/>
                  </a:solidFill>
                  <a:latin typeface="+mn-lt"/>
                  <a:ea typeface="Roboto"/>
                  <a:cs typeface="Roboto"/>
                  <a:sym typeface="Roboto"/>
                </a:endParaRPr>
              </a:p>
              <a:p>
                <a:r>
                  <a:rPr lang="en-US" sz="1600" b="1" dirty="0">
                    <a:solidFill>
                      <a:srgbClr val="434343"/>
                    </a:solidFill>
                    <a:latin typeface="+mn-lt"/>
                    <a:ea typeface="Roboto"/>
                    <a:cs typeface="Roboto"/>
                    <a:sym typeface="Roboto"/>
                  </a:rPr>
                  <a:t>3. </a:t>
                </a:r>
                <a:r>
                  <a:rPr lang="en-IN" sz="1600" b="1" i="0" dirty="0">
                    <a:solidFill>
                      <a:srgbClr val="0D0D0D"/>
                    </a:solidFill>
                    <a:effectLst/>
                    <a:latin typeface="+mn-lt"/>
                  </a:rPr>
                  <a:t>Dependency on Environmental Conditions</a:t>
                </a:r>
                <a:endParaRPr lang="en-US" sz="1600" b="1" dirty="0">
                  <a:solidFill>
                    <a:srgbClr val="434343"/>
                  </a:solidFill>
                  <a:latin typeface="+mn-lt"/>
                  <a:ea typeface="Roboto"/>
                  <a:cs typeface="Roboto"/>
                  <a:sym typeface="Roboto"/>
                </a:endParaRPr>
              </a:p>
            </p:txBody>
          </p:sp>
        </p:grpSp>
      </p:grpSp>
      <p:grpSp>
        <p:nvGrpSpPr>
          <p:cNvPr id="15" name="Google Shape;493;p10">
            <a:extLst>
              <a:ext uri="{FF2B5EF4-FFF2-40B4-BE49-F238E27FC236}">
                <a16:creationId xmlns:a16="http://schemas.microsoft.com/office/drawing/2014/main" id="{851F0995-F55B-90A8-117C-17925C68C4C1}"/>
              </a:ext>
            </a:extLst>
          </p:cNvPr>
          <p:cNvGrpSpPr/>
          <p:nvPr/>
        </p:nvGrpSpPr>
        <p:grpSpPr>
          <a:xfrm>
            <a:off x="7146965" y="4332789"/>
            <a:ext cx="4870833" cy="1855358"/>
            <a:chOff x="5188548" y="3296296"/>
            <a:chExt cx="3698430" cy="1391553"/>
          </a:xfrm>
        </p:grpSpPr>
        <p:sp>
          <p:nvSpPr>
            <p:cNvPr id="16" name="Google Shape;494;p10">
              <a:extLst>
                <a:ext uri="{FF2B5EF4-FFF2-40B4-BE49-F238E27FC236}">
                  <a16:creationId xmlns:a16="http://schemas.microsoft.com/office/drawing/2014/main" id="{B778ABFC-F572-C69A-D4CA-CCE0E3C52B75}"/>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 name="Google Shape;495;p10">
              <a:extLst>
                <a:ext uri="{FF2B5EF4-FFF2-40B4-BE49-F238E27FC236}">
                  <a16:creationId xmlns:a16="http://schemas.microsoft.com/office/drawing/2014/main" id="{5EAB7177-C39F-1239-7629-99522C12A496}"/>
                </a:ext>
              </a:extLst>
            </p:cNvPr>
            <p:cNvGrpSpPr/>
            <p:nvPr/>
          </p:nvGrpSpPr>
          <p:grpSpPr>
            <a:xfrm>
              <a:off x="6097681" y="3296296"/>
              <a:ext cx="2789297" cy="1391553"/>
              <a:chOff x="6097681" y="3296296"/>
              <a:chExt cx="2789297" cy="1391553"/>
            </a:xfrm>
          </p:grpSpPr>
          <p:sp>
            <p:nvSpPr>
              <p:cNvPr id="18" name="Google Shape;496;p10">
                <a:extLst>
                  <a:ext uri="{FF2B5EF4-FFF2-40B4-BE49-F238E27FC236}">
                    <a16:creationId xmlns:a16="http://schemas.microsoft.com/office/drawing/2014/main" id="{5212DB45-A20F-41FD-6D1A-C0A3D72DE187}"/>
                  </a:ext>
                </a:extLst>
              </p:cNvPr>
              <p:cNvSpPr txBox="1"/>
              <p:nvPr/>
            </p:nvSpPr>
            <p:spPr>
              <a:xfrm>
                <a:off x="6097681" y="329629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5"/>
                    </a:solidFill>
                    <a:latin typeface="Fira Sans Extra Condensed Medium"/>
                    <a:ea typeface="Fira Sans Extra Condensed Medium"/>
                    <a:cs typeface="Fira Sans Extra Condensed Medium"/>
                    <a:sym typeface="Fira Sans Extra Condensed Medium"/>
                  </a:rPr>
                  <a:t>Threats</a:t>
                </a:r>
                <a:endParaRPr sz="2267" b="1"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9" name="Google Shape;497;p10">
                <a:extLst>
                  <a:ext uri="{FF2B5EF4-FFF2-40B4-BE49-F238E27FC236}">
                    <a16:creationId xmlns:a16="http://schemas.microsoft.com/office/drawing/2014/main" id="{B04B8B1B-38AA-9E17-833E-007F20119B83}"/>
                  </a:ext>
                </a:extLst>
              </p:cNvPr>
              <p:cNvSpPr txBox="1"/>
              <p:nvPr/>
            </p:nvSpPr>
            <p:spPr>
              <a:xfrm>
                <a:off x="6368478" y="3662149"/>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b="1" dirty="0">
                    <a:solidFill>
                      <a:srgbClr val="434343"/>
                    </a:solidFill>
                    <a:latin typeface="+mn-lt"/>
                    <a:ea typeface="Roboto"/>
                    <a:cs typeface="Roboto"/>
                    <a:sym typeface="Roboto"/>
                  </a:rPr>
                  <a:t>1. </a:t>
                </a:r>
                <a:r>
                  <a:rPr lang="en-IN" sz="1600" b="1" i="0" dirty="0">
                    <a:solidFill>
                      <a:srgbClr val="0D0D0D"/>
                    </a:solidFill>
                    <a:effectLst/>
                    <a:latin typeface="+mn-lt"/>
                  </a:rPr>
                  <a:t>Competition</a:t>
                </a:r>
                <a:endParaRPr sz="1600" b="1" dirty="0">
                  <a:solidFill>
                    <a:srgbClr val="434343"/>
                  </a:solidFill>
                  <a:latin typeface="+mn-lt"/>
                  <a:ea typeface="Roboto"/>
                  <a:cs typeface="Roboto"/>
                  <a:sym typeface="Roboto"/>
                </a:endParaRPr>
              </a:p>
              <a:p>
                <a:pPr marL="0" marR="0" lvl="0" indent="0" algn="l" rtl="0">
                  <a:spcBef>
                    <a:spcPts val="0"/>
                  </a:spcBef>
                  <a:spcAft>
                    <a:spcPts val="0"/>
                  </a:spcAft>
                  <a:buNone/>
                </a:pPr>
                <a:r>
                  <a:rPr lang="en-US" sz="1600" b="1" dirty="0">
                    <a:solidFill>
                      <a:srgbClr val="434343"/>
                    </a:solidFill>
                    <a:latin typeface="+mn-lt"/>
                    <a:ea typeface="Roboto"/>
                    <a:cs typeface="Roboto"/>
                    <a:sym typeface="Roboto"/>
                  </a:rPr>
                  <a:t>2. </a:t>
                </a:r>
                <a:r>
                  <a:rPr lang="en-IN" sz="1600" b="1" i="0" dirty="0">
                    <a:solidFill>
                      <a:srgbClr val="0D0D0D"/>
                    </a:solidFill>
                    <a:effectLst/>
                    <a:latin typeface="+mn-lt"/>
                  </a:rPr>
                  <a:t>Privacy Concerns</a:t>
                </a:r>
                <a:endParaRPr lang="en-US" sz="1600" b="1" dirty="0">
                  <a:solidFill>
                    <a:srgbClr val="434343"/>
                  </a:solidFill>
                  <a:latin typeface="+mn-lt"/>
                  <a:ea typeface="Roboto"/>
                  <a:cs typeface="Roboto"/>
                  <a:sym typeface="Roboto"/>
                </a:endParaRPr>
              </a:p>
              <a:p>
                <a:pPr marL="0" marR="0" lvl="0" indent="0" algn="just" rtl="0">
                  <a:spcBef>
                    <a:spcPts val="0"/>
                  </a:spcBef>
                  <a:spcAft>
                    <a:spcPts val="0"/>
                  </a:spcAft>
                  <a:buNone/>
                </a:pPr>
                <a:r>
                  <a:rPr lang="pt-BR" sz="1600" b="1" dirty="0">
                    <a:solidFill>
                      <a:srgbClr val="434343"/>
                    </a:solidFill>
                    <a:latin typeface="+mn-lt"/>
                    <a:ea typeface="Roboto"/>
                    <a:cs typeface="Roboto"/>
                    <a:sym typeface="Roboto"/>
                  </a:rPr>
                  <a:t>3. </a:t>
                </a:r>
                <a:r>
                  <a:rPr lang="en-IN" sz="1600" b="1" i="0" dirty="0">
                    <a:solidFill>
                      <a:srgbClr val="0D0D0D"/>
                    </a:solidFill>
                    <a:effectLst/>
                    <a:latin typeface="+mn-lt"/>
                  </a:rPr>
                  <a:t>Technical Challenges</a:t>
                </a:r>
                <a:endParaRPr sz="1600" b="1" dirty="0">
                  <a:solidFill>
                    <a:srgbClr val="434343"/>
                  </a:solidFill>
                  <a:latin typeface="+mn-lt"/>
                  <a:ea typeface="Roboto"/>
                  <a:cs typeface="Roboto"/>
                  <a:sym typeface="Roboto"/>
                </a:endParaRPr>
              </a:p>
            </p:txBody>
          </p:sp>
        </p:grpSp>
      </p:grpSp>
      <p:grpSp>
        <p:nvGrpSpPr>
          <p:cNvPr id="20" name="Google Shape;498;p10">
            <a:extLst>
              <a:ext uri="{FF2B5EF4-FFF2-40B4-BE49-F238E27FC236}">
                <a16:creationId xmlns:a16="http://schemas.microsoft.com/office/drawing/2014/main" id="{0CBBCAA6-6560-FA17-7D57-8348284DB434}"/>
              </a:ext>
            </a:extLst>
          </p:cNvPr>
          <p:cNvGrpSpPr/>
          <p:nvPr/>
        </p:nvGrpSpPr>
        <p:grpSpPr>
          <a:xfrm>
            <a:off x="940238" y="4141774"/>
            <a:ext cx="5404976" cy="2082373"/>
            <a:chOff x="1438124" y="2901666"/>
            <a:chExt cx="4053833" cy="1561819"/>
          </a:xfrm>
        </p:grpSpPr>
        <p:sp>
          <p:nvSpPr>
            <p:cNvPr id="21" name="Google Shape;499;p10">
              <a:extLst>
                <a:ext uri="{FF2B5EF4-FFF2-40B4-BE49-F238E27FC236}">
                  <a16:creationId xmlns:a16="http://schemas.microsoft.com/office/drawing/2014/main" id="{FCCD4B41-5E74-FF67-70B0-F0BC132EC36D}"/>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2" name="Google Shape;500;p10">
              <a:extLst>
                <a:ext uri="{FF2B5EF4-FFF2-40B4-BE49-F238E27FC236}">
                  <a16:creationId xmlns:a16="http://schemas.microsoft.com/office/drawing/2014/main" id="{17FE35FF-8B7E-E9E7-8527-E09AB60643CC}"/>
                </a:ext>
              </a:extLst>
            </p:cNvPr>
            <p:cNvGrpSpPr/>
            <p:nvPr/>
          </p:nvGrpSpPr>
          <p:grpSpPr>
            <a:xfrm>
              <a:off x="1438124" y="2901666"/>
              <a:ext cx="3632109" cy="1561819"/>
              <a:chOff x="1438124" y="2901666"/>
              <a:chExt cx="3632109" cy="1561819"/>
            </a:xfrm>
          </p:grpSpPr>
          <p:sp>
            <p:nvSpPr>
              <p:cNvPr id="23" name="Google Shape;501;p10">
                <a:extLst>
                  <a:ext uri="{FF2B5EF4-FFF2-40B4-BE49-F238E27FC236}">
                    <a16:creationId xmlns:a16="http://schemas.microsoft.com/office/drawing/2014/main" id="{03503BC4-C7F7-58DD-2A9E-CB57CF9F3C02}"/>
                  </a:ext>
                </a:extLst>
              </p:cNvPr>
              <p:cNvSpPr txBox="1"/>
              <p:nvPr/>
            </p:nvSpPr>
            <p:spPr>
              <a:xfrm>
                <a:off x="2192065" y="290166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4"/>
                    </a:solidFill>
                    <a:latin typeface="Fira Sans Extra Condensed Medium"/>
                    <a:ea typeface="Fira Sans Extra Condensed Medium"/>
                    <a:cs typeface="Fira Sans Extra Condensed Medium"/>
                    <a:sym typeface="Fira Sans Extra Condensed Medium"/>
                  </a:rPr>
                  <a:t>Opportunities</a:t>
                </a:r>
                <a:endParaRPr sz="2267" b="1"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24" name="Google Shape;502;p10">
                <a:extLst>
                  <a:ext uri="{FF2B5EF4-FFF2-40B4-BE49-F238E27FC236}">
                    <a16:creationId xmlns:a16="http://schemas.microsoft.com/office/drawing/2014/main" id="{AC7A30F9-F59B-EFB5-7884-DDBA25372777}"/>
                  </a:ext>
                </a:extLst>
              </p:cNvPr>
              <p:cNvSpPr txBox="1"/>
              <p:nvPr/>
            </p:nvSpPr>
            <p:spPr>
              <a:xfrm>
                <a:off x="1438124" y="3437785"/>
                <a:ext cx="3632109"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b="1" dirty="0">
                    <a:solidFill>
                      <a:srgbClr val="434343"/>
                    </a:solidFill>
                    <a:latin typeface="+mn-lt"/>
                    <a:ea typeface="Roboto"/>
                    <a:cs typeface="Roboto"/>
                    <a:sym typeface="Roboto"/>
                  </a:rPr>
                  <a:t>1. </a:t>
                </a:r>
                <a:r>
                  <a:rPr lang="en-IN" sz="1600" b="1" i="0" dirty="0">
                    <a:solidFill>
                      <a:srgbClr val="0D0D0D"/>
                    </a:solidFill>
                    <a:effectLst/>
                    <a:latin typeface="+mn-lt"/>
                  </a:rPr>
                  <a:t>Market Potential</a:t>
                </a:r>
                <a:endParaRPr lang="en-US" sz="1600" b="1" dirty="0">
                  <a:solidFill>
                    <a:srgbClr val="434343"/>
                  </a:solidFill>
                  <a:latin typeface="+mn-lt"/>
                  <a:ea typeface="Roboto"/>
                  <a:cs typeface="Roboto"/>
                  <a:sym typeface="Roboto"/>
                </a:endParaRPr>
              </a:p>
              <a:p>
                <a:pPr marL="0" marR="0" lvl="0" indent="0" algn="just" rtl="0">
                  <a:spcBef>
                    <a:spcPts val="0"/>
                  </a:spcBef>
                  <a:spcAft>
                    <a:spcPts val="0"/>
                  </a:spcAft>
                  <a:buNone/>
                </a:pPr>
                <a:r>
                  <a:rPr lang="en-US" sz="1600" b="1" dirty="0">
                    <a:solidFill>
                      <a:srgbClr val="434343"/>
                    </a:solidFill>
                    <a:latin typeface="+mn-lt"/>
                    <a:ea typeface="Roboto"/>
                    <a:cs typeface="Roboto"/>
                    <a:sym typeface="Roboto"/>
                  </a:rPr>
                  <a:t>2.</a:t>
                </a:r>
                <a:r>
                  <a:rPr lang="en-IN" sz="1600" b="1" i="0" dirty="0">
                    <a:solidFill>
                      <a:srgbClr val="0D0D0D"/>
                    </a:solidFill>
                    <a:effectLst/>
                    <a:latin typeface="+mn-lt"/>
                  </a:rPr>
                  <a:t>Collaboration with Hardware Manufacturers</a:t>
                </a:r>
                <a:endParaRPr sz="1600" b="1" dirty="0">
                  <a:solidFill>
                    <a:srgbClr val="434343"/>
                  </a:solidFill>
                  <a:latin typeface="+mn-lt"/>
                  <a:ea typeface="Roboto"/>
                  <a:cs typeface="Roboto"/>
                  <a:sym typeface="Roboto"/>
                </a:endParaRPr>
              </a:p>
              <a:p>
                <a:pPr marL="0" marR="0" lvl="0" indent="0" algn="just" rtl="0">
                  <a:spcBef>
                    <a:spcPts val="0"/>
                  </a:spcBef>
                  <a:spcAft>
                    <a:spcPts val="0"/>
                  </a:spcAft>
                  <a:buNone/>
                </a:pPr>
                <a:r>
                  <a:rPr lang="en-US" sz="1600" b="1" dirty="0">
                    <a:solidFill>
                      <a:srgbClr val="434343"/>
                    </a:solidFill>
                    <a:latin typeface="+mn-lt"/>
                    <a:ea typeface="Roboto"/>
                    <a:cs typeface="Roboto"/>
                    <a:sym typeface="Roboto"/>
                  </a:rPr>
                  <a:t>3. </a:t>
                </a:r>
                <a:r>
                  <a:rPr lang="en-IN" sz="1600" b="1" i="0" dirty="0">
                    <a:solidFill>
                      <a:srgbClr val="0D0D0D"/>
                    </a:solidFill>
                    <a:effectLst/>
                    <a:latin typeface="+mn-lt"/>
                  </a:rPr>
                  <a:t>Continuous Technological Advancements</a:t>
                </a:r>
                <a:endParaRPr sz="1600" b="1" dirty="0">
                  <a:latin typeface="+mn-lt"/>
                </a:endParaRPr>
              </a:p>
              <a:p>
                <a:pPr marL="0" marR="0" lvl="0" indent="0" algn="just" rtl="0">
                  <a:spcBef>
                    <a:spcPts val="0"/>
                  </a:spcBef>
                  <a:spcAft>
                    <a:spcPts val="0"/>
                  </a:spcAft>
                  <a:buNone/>
                </a:pPr>
                <a:endParaRPr sz="1600" b="1" dirty="0">
                  <a:solidFill>
                    <a:srgbClr val="434343"/>
                  </a:solidFill>
                  <a:latin typeface="+mn-lt"/>
                  <a:ea typeface="Roboto"/>
                  <a:cs typeface="Roboto"/>
                  <a:sym typeface="Roboto"/>
                </a:endParaRPr>
              </a:p>
            </p:txBody>
          </p:sp>
        </p:grpSp>
      </p:grpSp>
      <p:grpSp>
        <p:nvGrpSpPr>
          <p:cNvPr id="25" name="Google Shape;503;p10">
            <a:extLst>
              <a:ext uri="{FF2B5EF4-FFF2-40B4-BE49-F238E27FC236}">
                <a16:creationId xmlns:a16="http://schemas.microsoft.com/office/drawing/2014/main" id="{4972E0CD-3D20-E3B7-45A5-FDFA71288317}"/>
              </a:ext>
            </a:extLst>
          </p:cNvPr>
          <p:cNvGrpSpPr/>
          <p:nvPr/>
        </p:nvGrpSpPr>
        <p:grpSpPr>
          <a:xfrm>
            <a:off x="4564075" y="1855364"/>
            <a:ext cx="3978569" cy="3824127"/>
            <a:chOff x="4685401" y="2674734"/>
            <a:chExt cx="3978569" cy="3824127"/>
          </a:xfrm>
        </p:grpSpPr>
        <p:grpSp>
          <p:nvGrpSpPr>
            <p:cNvPr id="26" name="Google Shape;504;p10">
              <a:extLst>
                <a:ext uri="{FF2B5EF4-FFF2-40B4-BE49-F238E27FC236}">
                  <a16:creationId xmlns:a16="http://schemas.microsoft.com/office/drawing/2014/main" id="{026A2EC5-65AC-8A88-3D39-466E52370192}"/>
                </a:ext>
              </a:extLst>
            </p:cNvPr>
            <p:cNvGrpSpPr/>
            <p:nvPr/>
          </p:nvGrpSpPr>
          <p:grpSpPr>
            <a:xfrm>
              <a:off x="4685401" y="2674734"/>
              <a:ext cx="3978569" cy="3824127"/>
              <a:chOff x="4075801" y="1760334"/>
              <a:chExt cx="3978569" cy="3824127"/>
            </a:xfrm>
          </p:grpSpPr>
          <p:sp>
            <p:nvSpPr>
              <p:cNvPr id="31" name="Google Shape;505;p10">
                <a:extLst>
                  <a:ext uri="{FF2B5EF4-FFF2-40B4-BE49-F238E27FC236}">
                    <a16:creationId xmlns:a16="http://schemas.microsoft.com/office/drawing/2014/main" id="{73B99A81-7B7C-C20D-0E1A-1AA8D8B9948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 name="Google Shape;506;p10">
                <a:extLst>
                  <a:ext uri="{FF2B5EF4-FFF2-40B4-BE49-F238E27FC236}">
                    <a16:creationId xmlns:a16="http://schemas.microsoft.com/office/drawing/2014/main" id="{31E54862-E10E-F1D1-D2F7-D73D1EAD9A00}"/>
                  </a:ext>
                </a:extLst>
              </p:cNvPr>
              <p:cNvGrpSpPr/>
              <p:nvPr/>
            </p:nvGrpSpPr>
            <p:grpSpPr>
              <a:xfrm>
                <a:off x="4273832" y="1959046"/>
                <a:ext cx="3582661" cy="3426984"/>
                <a:chOff x="3205454" y="1469321"/>
                <a:chExt cx="2687063" cy="2570302"/>
              </a:xfrm>
            </p:grpSpPr>
            <p:sp>
              <p:nvSpPr>
                <p:cNvPr id="82" name="Google Shape;507;p10">
                  <a:extLst>
                    <a:ext uri="{FF2B5EF4-FFF2-40B4-BE49-F238E27FC236}">
                      <a16:creationId xmlns:a16="http://schemas.microsoft.com/office/drawing/2014/main" id="{BEC790A4-3ADE-CC0A-E162-5C3BAAD843D1}"/>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 name="Google Shape;508;p10">
                  <a:extLst>
                    <a:ext uri="{FF2B5EF4-FFF2-40B4-BE49-F238E27FC236}">
                      <a16:creationId xmlns:a16="http://schemas.microsoft.com/office/drawing/2014/main" id="{8B5D94CB-EF68-7A6E-554A-F2A35E8DD195}"/>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 name="Google Shape;509;p10">
                  <a:extLst>
                    <a:ext uri="{FF2B5EF4-FFF2-40B4-BE49-F238E27FC236}">
                      <a16:creationId xmlns:a16="http://schemas.microsoft.com/office/drawing/2014/main" id="{2C878170-B72E-B26D-212C-B2B28A9BF03D}"/>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 name="Google Shape;510;p10">
                  <a:extLst>
                    <a:ext uri="{FF2B5EF4-FFF2-40B4-BE49-F238E27FC236}">
                      <a16:creationId xmlns:a16="http://schemas.microsoft.com/office/drawing/2014/main" id="{B62E25CC-96F0-262F-2911-786EE2A87D57}"/>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 name="Google Shape;511;p10">
                <a:extLst>
                  <a:ext uri="{FF2B5EF4-FFF2-40B4-BE49-F238E27FC236}">
                    <a16:creationId xmlns:a16="http://schemas.microsoft.com/office/drawing/2014/main" id="{17A3F4B7-E997-5B46-9ADA-B5DAFFDF8139}"/>
                  </a:ext>
                </a:extLst>
              </p:cNvPr>
              <p:cNvGrpSpPr/>
              <p:nvPr/>
            </p:nvGrpSpPr>
            <p:grpSpPr>
              <a:xfrm>
                <a:off x="4810835" y="3672494"/>
                <a:ext cx="1254293" cy="1254316"/>
                <a:chOff x="3608126" y="2754370"/>
                <a:chExt cx="940720" cy="940737"/>
              </a:xfrm>
            </p:grpSpPr>
            <p:sp>
              <p:nvSpPr>
                <p:cNvPr id="80" name="Google Shape;512;p10">
                  <a:extLst>
                    <a:ext uri="{FF2B5EF4-FFF2-40B4-BE49-F238E27FC236}">
                      <a16:creationId xmlns:a16="http://schemas.microsoft.com/office/drawing/2014/main" id="{23F642BA-E685-EB4C-377E-63AD1D02A545}"/>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 name="Google Shape;513;p10">
                  <a:extLst>
                    <a:ext uri="{FF2B5EF4-FFF2-40B4-BE49-F238E27FC236}">
                      <a16:creationId xmlns:a16="http://schemas.microsoft.com/office/drawing/2014/main" id="{8229A34C-B825-FE55-DA8D-ED4BB8E07CAA}"/>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4" name="Google Shape;514;p10">
                <a:extLst>
                  <a:ext uri="{FF2B5EF4-FFF2-40B4-BE49-F238E27FC236}">
                    <a16:creationId xmlns:a16="http://schemas.microsoft.com/office/drawing/2014/main" id="{E93C84C9-B2E5-0244-B60D-F89263B3C129}"/>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5" name="Google Shape;515;p10">
                <a:extLst>
                  <a:ext uri="{FF2B5EF4-FFF2-40B4-BE49-F238E27FC236}">
                    <a16:creationId xmlns:a16="http://schemas.microsoft.com/office/drawing/2014/main" id="{AEDE9906-9079-400F-3410-74864268F26E}"/>
                  </a:ext>
                </a:extLst>
              </p:cNvPr>
              <p:cNvGrpSpPr/>
              <p:nvPr/>
            </p:nvGrpSpPr>
            <p:grpSpPr>
              <a:xfrm>
                <a:off x="4810835" y="2418146"/>
                <a:ext cx="1254293" cy="1254293"/>
                <a:chOff x="3608126" y="1813609"/>
                <a:chExt cx="940720" cy="940720"/>
              </a:xfrm>
            </p:grpSpPr>
            <p:sp>
              <p:nvSpPr>
                <p:cNvPr id="78" name="Google Shape;516;p10">
                  <a:extLst>
                    <a:ext uri="{FF2B5EF4-FFF2-40B4-BE49-F238E27FC236}">
                      <a16:creationId xmlns:a16="http://schemas.microsoft.com/office/drawing/2014/main" id="{9CB45FF1-FF7C-4C65-8271-865B62500B5C}"/>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 name="Google Shape;517;p10">
                  <a:extLst>
                    <a:ext uri="{FF2B5EF4-FFF2-40B4-BE49-F238E27FC236}">
                      <a16:creationId xmlns:a16="http://schemas.microsoft.com/office/drawing/2014/main" id="{FDCE14C5-C9FA-E25E-97D5-D0B17FD5BA2C}"/>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6" name="Google Shape;518;p10">
                <a:extLst>
                  <a:ext uri="{FF2B5EF4-FFF2-40B4-BE49-F238E27FC236}">
                    <a16:creationId xmlns:a16="http://schemas.microsoft.com/office/drawing/2014/main" id="{A1F41112-4174-D668-33E0-3D54375E72C9}"/>
                  </a:ext>
                </a:extLst>
              </p:cNvPr>
              <p:cNvGrpSpPr/>
              <p:nvPr/>
            </p:nvGrpSpPr>
            <p:grpSpPr>
              <a:xfrm>
                <a:off x="6065178" y="2418146"/>
                <a:ext cx="1254316" cy="1254293"/>
                <a:chOff x="4548883" y="1813609"/>
                <a:chExt cx="940737" cy="940720"/>
              </a:xfrm>
            </p:grpSpPr>
            <p:sp>
              <p:nvSpPr>
                <p:cNvPr id="76" name="Google Shape;519;p10">
                  <a:extLst>
                    <a:ext uri="{FF2B5EF4-FFF2-40B4-BE49-F238E27FC236}">
                      <a16:creationId xmlns:a16="http://schemas.microsoft.com/office/drawing/2014/main" id="{546705E9-9872-A012-BB6D-79BEC1B07440}"/>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 name="Google Shape;520;p10">
                  <a:extLst>
                    <a:ext uri="{FF2B5EF4-FFF2-40B4-BE49-F238E27FC236}">
                      <a16:creationId xmlns:a16="http://schemas.microsoft.com/office/drawing/2014/main" id="{9F669839-7012-B07E-1F13-6999C217C554}"/>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7" name="Google Shape;521;p10">
                <a:extLst>
                  <a:ext uri="{FF2B5EF4-FFF2-40B4-BE49-F238E27FC236}">
                    <a16:creationId xmlns:a16="http://schemas.microsoft.com/office/drawing/2014/main" id="{71C768E3-E526-3388-286C-4F28AE351250}"/>
                  </a:ext>
                </a:extLst>
              </p:cNvPr>
              <p:cNvGrpSpPr/>
              <p:nvPr/>
            </p:nvGrpSpPr>
            <p:grpSpPr>
              <a:xfrm>
                <a:off x="6514651" y="2887324"/>
                <a:ext cx="401739" cy="405369"/>
                <a:chOff x="4885988" y="2165492"/>
                <a:chExt cx="301304" cy="304027"/>
              </a:xfrm>
            </p:grpSpPr>
            <p:sp>
              <p:nvSpPr>
                <p:cNvPr id="74" name="Google Shape;522;p10">
                  <a:extLst>
                    <a:ext uri="{FF2B5EF4-FFF2-40B4-BE49-F238E27FC236}">
                      <a16:creationId xmlns:a16="http://schemas.microsoft.com/office/drawing/2014/main" id="{E4C48DC3-98AF-BF51-FD75-55D257A1EA7B}"/>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 name="Google Shape;523;p10">
                  <a:extLst>
                    <a:ext uri="{FF2B5EF4-FFF2-40B4-BE49-F238E27FC236}">
                      <a16:creationId xmlns:a16="http://schemas.microsoft.com/office/drawing/2014/main" id="{263CEA43-8760-EC17-F148-8812B35E26BD}"/>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8" name="Google Shape;524;p10">
                <a:extLst>
                  <a:ext uri="{FF2B5EF4-FFF2-40B4-BE49-F238E27FC236}">
                    <a16:creationId xmlns:a16="http://schemas.microsoft.com/office/drawing/2014/main" id="{8375B08C-F136-2EE2-E675-4AFBAC128A45}"/>
                  </a:ext>
                </a:extLst>
              </p:cNvPr>
              <p:cNvGrpSpPr/>
              <p:nvPr/>
            </p:nvGrpSpPr>
            <p:grpSpPr>
              <a:xfrm>
                <a:off x="6065178" y="3672494"/>
                <a:ext cx="1254316" cy="1254316"/>
                <a:chOff x="4548883" y="2754370"/>
                <a:chExt cx="940737" cy="940737"/>
              </a:xfrm>
            </p:grpSpPr>
            <p:sp>
              <p:nvSpPr>
                <p:cNvPr id="72" name="Google Shape;525;p10">
                  <a:extLst>
                    <a:ext uri="{FF2B5EF4-FFF2-40B4-BE49-F238E27FC236}">
                      <a16:creationId xmlns:a16="http://schemas.microsoft.com/office/drawing/2014/main" id="{FF5FA9F7-F8F8-A9A9-6A3F-433CBF3E25C6}"/>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 name="Google Shape;526;p10">
                  <a:extLst>
                    <a:ext uri="{FF2B5EF4-FFF2-40B4-BE49-F238E27FC236}">
                      <a16:creationId xmlns:a16="http://schemas.microsoft.com/office/drawing/2014/main" id="{05804F4B-CA75-B2D7-35CE-0F1C21524CAA}"/>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9" name="Google Shape;527;p10">
                <a:extLst>
                  <a:ext uri="{FF2B5EF4-FFF2-40B4-BE49-F238E27FC236}">
                    <a16:creationId xmlns:a16="http://schemas.microsoft.com/office/drawing/2014/main" id="{09903864-6FB2-098D-3529-C7BE86B2DF14}"/>
                  </a:ext>
                </a:extLst>
              </p:cNvPr>
              <p:cNvGrpSpPr/>
              <p:nvPr/>
            </p:nvGrpSpPr>
            <p:grpSpPr>
              <a:xfrm>
                <a:off x="6478467" y="4097293"/>
                <a:ext cx="473868" cy="460703"/>
                <a:chOff x="4858850" y="3072970"/>
                <a:chExt cx="355401" cy="345527"/>
              </a:xfrm>
            </p:grpSpPr>
            <p:sp>
              <p:nvSpPr>
                <p:cNvPr id="61" name="Google Shape;528;p10">
                  <a:extLst>
                    <a:ext uri="{FF2B5EF4-FFF2-40B4-BE49-F238E27FC236}">
                      <a16:creationId xmlns:a16="http://schemas.microsoft.com/office/drawing/2014/main" id="{E95707DA-5BEB-CAD2-289D-782B1520F661}"/>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 name="Google Shape;529;p10">
                  <a:extLst>
                    <a:ext uri="{FF2B5EF4-FFF2-40B4-BE49-F238E27FC236}">
                      <a16:creationId xmlns:a16="http://schemas.microsoft.com/office/drawing/2014/main" id="{D53976F6-66E9-5081-5C7F-52D847EEB8B0}"/>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3" name="Google Shape;530;p10">
                  <a:extLst>
                    <a:ext uri="{FF2B5EF4-FFF2-40B4-BE49-F238E27FC236}">
                      <a16:creationId xmlns:a16="http://schemas.microsoft.com/office/drawing/2014/main" id="{C590379B-D2B9-88F5-955C-E527539655D3}"/>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 name="Google Shape;531;p10">
                  <a:extLst>
                    <a:ext uri="{FF2B5EF4-FFF2-40B4-BE49-F238E27FC236}">
                      <a16:creationId xmlns:a16="http://schemas.microsoft.com/office/drawing/2014/main" id="{1FC79249-1814-99B5-6A04-35958E6BA14D}"/>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 name="Google Shape;532;p10">
                  <a:extLst>
                    <a:ext uri="{FF2B5EF4-FFF2-40B4-BE49-F238E27FC236}">
                      <a16:creationId xmlns:a16="http://schemas.microsoft.com/office/drawing/2014/main" id="{9E795BAD-C3A5-863F-9347-0A1FE4C9303B}"/>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 name="Google Shape;533;p10">
                  <a:extLst>
                    <a:ext uri="{FF2B5EF4-FFF2-40B4-BE49-F238E27FC236}">
                      <a16:creationId xmlns:a16="http://schemas.microsoft.com/office/drawing/2014/main" id="{B3361767-6F1E-818C-4A5E-D3B14A0906DD}"/>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534;p10">
                  <a:extLst>
                    <a:ext uri="{FF2B5EF4-FFF2-40B4-BE49-F238E27FC236}">
                      <a16:creationId xmlns:a16="http://schemas.microsoft.com/office/drawing/2014/main" id="{A74394C1-0C8A-7E3F-811C-DA22F251C12D}"/>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 name="Google Shape;535;p10">
                  <a:extLst>
                    <a:ext uri="{FF2B5EF4-FFF2-40B4-BE49-F238E27FC236}">
                      <a16:creationId xmlns:a16="http://schemas.microsoft.com/office/drawing/2014/main" id="{840CEB96-F56A-195D-D4CB-028F0C51E8C3}"/>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 name="Google Shape;536;p10">
                  <a:extLst>
                    <a:ext uri="{FF2B5EF4-FFF2-40B4-BE49-F238E27FC236}">
                      <a16:creationId xmlns:a16="http://schemas.microsoft.com/office/drawing/2014/main" id="{4DBD303A-E6B7-0F95-E1D6-AA296901FEDE}"/>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 name="Google Shape;537;p10">
                  <a:extLst>
                    <a:ext uri="{FF2B5EF4-FFF2-40B4-BE49-F238E27FC236}">
                      <a16:creationId xmlns:a16="http://schemas.microsoft.com/office/drawing/2014/main" id="{F7CEB9BB-970F-3E5E-4108-5BCB382F5B48}"/>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 name="Google Shape;538;p10">
                  <a:extLst>
                    <a:ext uri="{FF2B5EF4-FFF2-40B4-BE49-F238E27FC236}">
                      <a16:creationId xmlns:a16="http://schemas.microsoft.com/office/drawing/2014/main" id="{8B5A71EB-2982-6B8D-FB42-A0448C38F5C4}"/>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0" name="Google Shape;539;p10">
                <a:extLst>
                  <a:ext uri="{FF2B5EF4-FFF2-40B4-BE49-F238E27FC236}">
                    <a16:creationId xmlns:a16="http://schemas.microsoft.com/office/drawing/2014/main" id="{2F74FAAB-417E-EB53-6380-451CB751FCE4}"/>
                  </a:ext>
                </a:extLst>
              </p:cNvPr>
              <p:cNvGrpSpPr/>
              <p:nvPr/>
            </p:nvGrpSpPr>
            <p:grpSpPr>
              <a:xfrm>
                <a:off x="5314538" y="2951176"/>
                <a:ext cx="1499581" cy="1442921"/>
                <a:chOff x="3985903" y="2213381"/>
                <a:chExt cx="1124686" cy="1082191"/>
              </a:xfrm>
            </p:grpSpPr>
            <p:sp>
              <p:nvSpPr>
                <p:cNvPr id="48" name="Google Shape;540;p10">
                  <a:extLst>
                    <a:ext uri="{FF2B5EF4-FFF2-40B4-BE49-F238E27FC236}">
                      <a16:creationId xmlns:a16="http://schemas.microsoft.com/office/drawing/2014/main" id="{7493D733-7C04-B6E7-3BFD-7A98CE5B2D7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9" name="Google Shape;541;p10">
                  <a:extLst>
                    <a:ext uri="{FF2B5EF4-FFF2-40B4-BE49-F238E27FC236}">
                      <a16:creationId xmlns:a16="http://schemas.microsoft.com/office/drawing/2014/main" id="{C8737600-55A2-2A0F-9F05-4BBDD7BF8BC1}"/>
                    </a:ext>
                  </a:extLst>
                </p:cNvPr>
                <p:cNvGrpSpPr/>
                <p:nvPr/>
              </p:nvGrpSpPr>
              <p:grpSpPr>
                <a:xfrm>
                  <a:off x="4380547" y="2919635"/>
                  <a:ext cx="636781" cy="375937"/>
                  <a:chOff x="4380547" y="2919635"/>
                  <a:chExt cx="636781" cy="375937"/>
                </a:xfrm>
              </p:grpSpPr>
              <p:sp>
                <p:nvSpPr>
                  <p:cNvPr id="59" name="Google Shape;542;p10">
                    <a:extLst>
                      <a:ext uri="{FF2B5EF4-FFF2-40B4-BE49-F238E27FC236}">
                        <a16:creationId xmlns:a16="http://schemas.microsoft.com/office/drawing/2014/main" id="{565D34DA-BF69-C1F6-4872-76A314F67879}"/>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543;p10">
                    <a:extLst>
                      <a:ext uri="{FF2B5EF4-FFF2-40B4-BE49-F238E27FC236}">
                        <a16:creationId xmlns:a16="http://schemas.microsoft.com/office/drawing/2014/main" id="{66795B23-4525-2FCC-6ADA-07AAFB23F913}"/>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0" name="Google Shape;544;p10">
                  <a:extLst>
                    <a:ext uri="{FF2B5EF4-FFF2-40B4-BE49-F238E27FC236}">
                      <a16:creationId xmlns:a16="http://schemas.microsoft.com/office/drawing/2014/main" id="{A0914CC8-1D4B-91F3-50D0-18B743922E23}"/>
                    </a:ext>
                  </a:extLst>
                </p:cNvPr>
                <p:cNvGrpSpPr/>
                <p:nvPr/>
              </p:nvGrpSpPr>
              <p:grpSpPr>
                <a:xfrm>
                  <a:off x="4714354" y="2285940"/>
                  <a:ext cx="375747" cy="636160"/>
                  <a:chOff x="4714354" y="2285940"/>
                  <a:chExt cx="375747" cy="636160"/>
                </a:xfrm>
              </p:grpSpPr>
              <p:sp>
                <p:nvSpPr>
                  <p:cNvPr id="57" name="Google Shape;545;p10">
                    <a:extLst>
                      <a:ext uri="{FF2B5EF4-FFF2-40B4-BE49-F238E27FC236}">
                        <a16:creationId xmlns:a16="http://schemas.microsoft.com/office/drawing/2014/main" id="{43654DF9-D387-D75B-91A6-74B7E9EB488C}"/>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 name="Google Shape;546;p10">
                    <a:extLst>
                      <a:ext uri="{FF2B5EF4-FFF2-40B4-BE49-F238E27FC236}">
                        <a16:creationId xmlns:a16="http://schemas.microsoft.com/office/drawing/2014/main" id="{764608D4-E470-55E7-E9C7-32067AA0578C}"/>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1" name="Google Shape;547;p10">
                  <a:extLst>
                    <a:ext uri="{FF2B5EF4-FFF2-40B4-BE49-F238E27FC236}">
                      <a16:creationId xmlns:a16="http://schemas.microsoft.com/office/drawing/2014/main" id="{2E1A007F-AB6D-77A2-DDC7-4BF877468BAF}"/>
                    </a:ext>
                  </a:extLst>
                </p:cNvPr>
                <p:cNvGrpSpPr/>
                <p:nvPr/>
              </p:nvGrpSpPr>
              <p:grpSpPr>
                <a:xfrm>
                  <a:off x="3985903" y="2585619"/>
                  <a:ext cx="397112" cy="637197"/>
                  <a:chOff x="3985903" y="2585619"/>
                  <a:chExt cx="397112" cy="637197"/>
                </a:xfrm>
              </p:grpSpPr>
              <p:sp>
                <p:nvSpPr>
                  <p:cNvPr id="55" name="Google Shape;548;p10">
                    <a:extLst>
                      <a:ext uri="{FF2B5EF4-FFF2-40B4-BE49-F238E27FC236}">
                        <a16:creationId xmlns:a16="http://schemas.microsoft.com/office/drawing/2014/main" id="{4714B3B1-B326-B7D6-A1D3-C75129717DC2}"/>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 name="Google Shape;549;p10">
                    <a:extLst>
                      <a:ext uri="{FF2B5EF4-FFF2-40B4-BE49-F238E27FC236}">
                        <a16:creationId xmlns:a16="http://schemas.microsoft.com/office/drawing/2014/main" id="{E0EAA080-D8F7-0666-C189-2FA0CCA73C6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2" name="Google Shape;550;p10">
                  <a:extLst>
                    <a:ext uri="{FF2B5EF4-FFF2-40B4-BE49-F238E27FC236}">
                      <a16:creationId xmlns:a16="http://schemas.microsoft.com/office/drawing/2014/main" id="{4C9F4506-E34B-F5C4-3A1F-3428E6298776}"/>
                    </a:ext>
                  </a:extLst>
                </p:cNvPr>
                <p:cNvGrpSpPr/>
                <p:nvPr/>
              </p:nvGrpSpPr>
              <p:grpSpPr>
                <a:xfrm>
                  <a:off x="4080455" y="2213381"/>
                  <a:ext cx="636573" cy="374705"/>
                  <a:chOff x="4080455" y="2213381"/>
                  <a:chExt cx="636573" cy="374705"/>
                </a:xfrm>
              </p:grpSpPr>
              <p:sp>
                <p:nvSpPr>
                  <p:cNvPr id="53" name="Google Shape;551;p10">
                    <a:extLst>
                      <a:ext uri="{FF2B5EF4-FFF2-40B4-BE49-F238E27FC236}">
                        <a16:creationId xmlns:a16="http://schemas.microsoft.com/office/drawing/2014/main" id="{1901B4EC-FAE6-1C5A-771A-CFA363C449BF}"/>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 name="Google Shape;552;p10">
                    <a:extLst>
                      <a:ext uri="{FF2B5EF4-FFF2-40B4-BE49-F238E27FC236}">
                        <a16:creationId xmlns:a16="http://schemas.microsoft.com/office/drawing/2014/main" id="{422B5657-B4E5-3A4C-0D4D-41438B07851B}"/>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41" name="Google Shape;553;p10">
                <a:extLst>
                  <a:ext uri="{FF2B5EF4-FFF2-40B4-BE49-F238E27FC236}">
                    <a16:creationId xmlns:a16="http://schemas.microsoft.com/office/drawing/2014/main" id="{4422193F-8695-9DF7-2151-0F614CDF820F}"/>
                  </a:ext>
                </a:extLst>
              </p:cNvPr>
              <p:cNvGrpSpPr/>
              <p:nvPr/>
            </p:nvGrpSpPr>
            <p:grpSpPr>
              <a:xfrm>
                <a:off x="5909378" y="3494930"/>
                <a:ext cx="311836" cy="355292"/>
                <a:chOff x="4645650" y="3962900"/>
                <a:chExt cx="259950" cy="296175"/>
              </a:xfrm>
            </p:grpSpPr>
            <p:sp>
              <p:nvSpPr>
                <p:cNvPr id="42" name="Google Shape;554;p10">
                  <a:extLst>
                    <a:ext uri="{FF2B5EF4-FFF2-40B4-BE49-F238E27FC236}">
                      <a16:creationId xmlns:a16="http://schemas.microsoft.com/office/drawing/2014/main" id="{63F5C62C-E260-F4D8-2602-D5E1CE3E2CA1}"/>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 name="Google Shape;555;p10">
                  <a:extLst>
                    <a:ext uri="{FF2B5EF4-FFF2-40B4-BE49-F238E27FC236}">
                      <a16:creationId xmlns:a16="http://schemas.microsoft.com/office/drawing/2014/main" id="{719CFC7C-80C8-0DDD-FEB4-4F08298469EA}"/>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 name="Google Shape;556;p10">
                  <a:extLst>
                    <a:ext uri="{FF2B5EF4-FFF2-40B4-BE49-F238E27FC236}">
                      <a16:creationId xmlns:a16="http://schemas.microsoft.com/office/drawing/2014/main" id="{ABF38D15-F25C-0F53-69B7-273756145EDB}"/>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 name="Google Shape;557;p10">
                  <a:extLst>
                    <a:ext uri="{FF2B5EF4-FFF2-40B4-BE49-F238E27FC236}">
                      <a16:creationId xmlns:a16="http://schemas.microsoft.com/office/drawing/2014/main" id="{1C2B35FF-A264-61E9-7CEF-F2843703CFD6}"/>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6" name="Google Shape;558;p10">
                  <a:extLst>
                    <a:ext uri="{FF2B5EF4-FFF2-40B4-BE49-F238E27FC236}">
                      <a16:creationId xmlns:a16="http://schemas.microsoft.com/office/drawing/2014/main" id="{2E0710A2-90F6-AF51-A062-2E2D42F7C24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7" name="Google Shape;559;p10">
                  <a:extLst>
                    <a:ext uri="{FF2B5EF4-FFF2-40B4-BE49-F238E27FC236}">
                      <a16:creationId xmlns:a16="http://schemas.microsoft.com/office/drawing/2014/main" id="{0509B39A-E5B5-1C89-9E3E-687DFF901AB8}"/>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 name="Google Shape;560;p10">
              <a:extLst>
                <a:ext uri="{FF2B5EF4-FFF2-40B4-BE49-F238E27FC236}">
                  <a16:creationId xmlns:a16="http://schemas.microsoft.com/office/drawing/2014/main" id="{DC8387E6-CA52-2F26-2165-766844D4EC92}"/>
                </a:ext>
              </a:extLst>
            </p:cNvPr>
            <p:cNvGrpSpPr/>
            <p:nvPr/>
          </p:nvGrpSpPr>
          <p:grpSpPr>
            <a:xfrm>
              <a:off x="5746162" y="3855107"/>
              <a:ext cx="462347" cy="245835"/>
              <a:chOff x="3891558" y="2180494"/>
              <a:chExt cx="346769" cy="184381"/>
            </a:xfrm>
          </p:grpSpPr>
          <p:sp>
            <p:nvSpPr>
              <p:cNvPr id="28" name="Google Shape;561;p10">
                <a:extLst>
                  <a:ext uri="{FF2B5EF4-FFF2-40B4-BE49-F238E27FC236}">
                    <a16:creationId xmlns:a16="http://schemas.microsoft.com/office/drawing/2014/main" id="{80599BC0-3C3B-8533-621A-CFDE396D55A1}"/>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 name="Google Shape;562;p10">
                <a:extLst>
                  <a:ext uri="{FF2B5EF4-FFF2-40B4-BE49-F238E27FC236}">
                    <a16:creationId xmlns:a16="http://schemas.microsoft.com/office/drawing/2014/main" id="{C0C5AAA9-B889-97F2-CE45-66E942346196}"/>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 name="Google Shape;563;p10">
                <a:extLst>
                  <a:ext uri="{FF2B5EF4-FFF2-40B4-BE49-F238E27FC236}">
                    <a16:creationId xmlns:a16="http://schemas.microsoft.com/office/drawing/2014/main" id="{0B0B3F3D-B874-2B06-721E-9B81C0051684}"/>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225100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BBD4-620D-8E56-D53B-31B38304EDA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8B169B-2850-9CC8-9F33-1C5501D16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9B613F56-FD6D-5831-552E-F4AF0AABAA3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4W1H</a:t>
            </a:r>
            <a:endParaRPr dirty="0"/>
          </a:p>
        </p:txBody>
      </p:sp>
      <p:sp>
        <p:nvSpPr>
          <p:cNvPr id="5" name="Google Shape;125;p3">
            <a:extLst>
              <a:ext uri="{FF2B5EF4-FFF2-40B4-BE49-F238E27FC236}">
                <a16:creationId xmlns:a16="http://schemas.microsoft.com/office/drawing/2014/main" id="{F7076416-7623-0980-E438-26D7B8B56AE0}"/>
              </a:ext>
            </a:extLst>
          </p:cNvPr>
          <p:cNvSpPr txBox="1"/>
          <p:nvPr/>
        </p:nvSpPr>
        <p:spPr>
          <a:xfrm>
            <a:off x="586885" y="1158956"/>
            <a:ext cx="10928839" cy="5699044"/>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1600" b="1" dirty="0">
                <a:latin typeface="+mn-lt"/>
                <a:ea typeface="Verdana" panose="020B0604030504040204" pitchFamily="34" charset="0"/>
              </a:rPr>
              <a:t>Why:</a:t>
            </a:r>
          </a:p>
          <a:p>
            <a:pPr marL="0" marR="0" lvl="0" indent="0" rtl="0">
              <a:lnSpc>
                <a:spcPct val="100000"/>
              </a:lnSpc>
              <a:spcBef>
                <a:spcPts val="0"/>
              </a:spcBef>
              <a:spcAft>
                <a:spcPts val="0"/>
              </a:spcAft>
              <a:buNone/>
            </a:pPr>
            <a:r>
              <a:rPr lang="en-US" sz="1600" dirty="0">
                <a:latin typeface="+mn-lt"/>
                <a:ea typeface="Verdana" panose="020B0604030504040204" pitchFamily="34" charset="0"/>
              </a:rPr>
              <a:t>Gesture Sense aims to revolutionize laptop interaction with an AI-based gesture control system, making it more intuitive and seamless for users.</a:t>
            </a:r>
          </a:p>
          <a:p>
            <a:pPr marL="0" marR="0" lvl="0" indent="0" rtl="0">
              <a:lnSpc>
                <a:spcPct val="100000"/>
              </a:lnSpc>
              <a:spcBef>
                <a:spcPts val="0"/>
              </a:spcBef>
              <a:spcAft>
                <a:spcPts val="0"/>
              </a:spcAft>
              <a:buNone/>
            </a:pPr>
            <a:endParaRPr lang="en-US" sz="1600" b="1" dirty="0">
              <a:latin typeface="+mn-lt"/>
              <a:ea typeface="Verdana" panose="020B0604030504040204" pitchFamily="34" charset="0"/>
            </a:endParaRPr>
          </a:p>
          <a:p>
            <a:pPr marL="0" marR="0" lvl="0" indent="0" rtl="0">
              <a:lnSpc>
                <a:spcPct val="100000"/>
              </a:lnSpc>
              <a:spcBef>
                <a:spcPts val="0"/>
              </a:spcBef>
              <a:spcAft>
                <a:spcPts val="0"/>
              </a:spcAft>
              <a:buNone/>
            </a:pPr>
            <a:r>
              <a:rPr lang="en-US" sz="1600" b="1" dirty="0">
                <a:latin typeface="+mn-lt"/>
                <a:ea typeface="Verdana" panose="020B0604030504040204" pitchFamily="34" charset="0"/>
              </a:rPr>
              <a:t>What:</a:t>
            </a:r>
          </a:p>
          <a:p>
            <a:pPr marL="0" marR="0" lvl="0" indent="0" rtl="0">
              <a:lnSpc>
                <a:spcPct val="100000"/>
              </a:lnSpc>
              <a:spcBef>
                <a:spcPts val="0"/>
              </a:spcBef>
              <a:spcAft>
                <a:spcPts val="0"/>
              </a:spcAft>
              <a:buNone/>
            </a:pPr>
            <a:r>
              <a:rPr lang="en-US" sz="1600" dirty="0">
                <a:latin typeface="+mn-lt"/>
                <a:ea typeface="Verdana" panose="020B0604030504040204" pitchFamily="34" charset="0"/>
              </a:rPr>
              <a:t>Gesture Sense uses OpenCV, PyAutoGUI, and Media Pipe along with deep learning to control laptops through hand gestures, covering tasks like cursor control, music playback, and brightness adjustment.</a:t>
            </a:r>
          </a:p>
          <a:p>
            <a:pPr marL="0" marR="0" lvl="0" indent="0" rtl="0">
              <a:lnSpc>
                <a:spcPct val="100000"/>
              </a:lnSpc>
              <a:spcBef>
                <a:spcPts val="0"/>
              </a:spcBef>
              <a:spcAft>
                <a:spcPts val="0"/>
              </a:spcAft>
              <a:buNone/>
            </a:pPr>
            <a:endParaRPr lang="en-US" sz="1600" b="1" dirty="0">
              <a:latin typeface="+mn-lt"/>
              <a:ea typeface="Verdana" panose="020B0604030504040204" pitchFamily="34" charset="0"/>
            </a:endParaRPr>
          </a:p>
          <a:p>
            <a:pPr marL="0" marR="0" lvl="0" indent="0" rtl="0">
              <a:lnSpc>
                <a:spcPct val="100000"/>
              </a:lnSpc>
              <a:spcBef>
                <a:spcPts val="0"/>
              </a:spcBef>
              <a:spcAft>
                <a:spcPts val="0"/>
              </a:spcAft>
              <a:buNone/>
            </a:pPr>
            <a:r>
              <a:rPr lang="en-US" sz="1600" b="1" dirty="0">
                <a:latin typeface="+mn-lt"/>
                <a:ea typeface="Verdana" panose="020B0604030504040204" pitchFamily="34" charset="0"/>
              </a:rPr>
              <a:t>Where:</a:t>
            </a:r>
          </a:p>
          <a:p>
            <a:pPr marL="0" marR="0" lvl="0" indent="0" rtl="0">
              <a:lnSpc>
                <a:spcPct val="100000"/>
              </a:lnSpc>
              <a:spcBef>
                <a:spcPts val="0"/>
              </a:spcBef>
              <a:spcAft>
                <a:spcPts val="0"/>
              </a:spcAft>
              <a:buNone/>
            </a:pPr>
            <a:r>
              <a:rPr lang="en-US" sz="1600" dirty="0">
                <a:latin typeface="+mn-lt"/>
                <a:ea typeface="Verdana" panose="020B0604030504040204" pitchFamily="34" charset="0"/>
              </a:rPr>
              <a:t>Designed for laptops, Gesture Sense can be used in various settings, including professional, home, or on-the-go environments.</a:t>
            </a:r>
          </a:p>
          <a:p>
            <a:pPr marL="0" marR="0" lvl="0" indent="0" rtl="0">
              <a:lnSpc>
                <a:spcPct val="100000"/>
              </a:lnSpc>
              <a:spcBef>
                <a:spcPts val="0"/>
              </a:spcBef>
              <a:spcAft>
                <a:spcPts val="0"/>
              </a:spcAft>
              <a:buNone/>
            </a:pPr>
            <a:endParaRPr lang="en-US" sz="1600" b="1" dirty="0">
              <a:latin typeface="+mn-lt"/>
              <a:ea typeface="Verdana" panose="020B0604030504040204" pitchFamily="34" charset="0"/>
            </a:endParaRPr>
          </a:p>
          <a:p>
            <a:pPr marL="0" marR="0" lvl="0" indent="0" rtl="0">
              <a:lnSpc>
                <a:spcPct val="100000"/>
              </a:lnSpc>
              <a:spcBef>
                <a:spcPts val="0"/>
              </a:spcBef>
              <a:spcAft>
                <a:spcPts val="0"/>
              </a:spcAft>
              <a:buNone/>
            </a:pPr>
            <a:r>
              <a:rPr lang="en-US" sz="1600" b="1" dirty="0">
                <a:latin typeface="+mn-lt"/>
                <a:ea typeface="Verdana" panose="020B0604030504040204" pitchFamily="34" charset="0"/>
              </a:rPr>
              <a:t>When:</a:t>
            </a:r>
          </a:p>
          <a:p>
            <a:pPr marL="0" marR="0" lvl="0" indent="0" rtl="0">
              <a:lnSpc>
                <a:spcPct val="100000"/>
              </a:lnSpc>
              <a:spcBef>
                <a:spcPts val="0"/>
              </a:spcBef>
              <a:spcAft>
                <a:spcPts val="0"/>
              </a:spcAft>
              <a:buNone/>
            </a:pPr>
            <a:r>
              <a:rPr lang="en-US" sz="1600" dirty="0">
                <a:latin typeface="+mn-lt"/>
                <a:ea typeface="Verdana" panose="020B0604030504040204" pitchFamily="34" charset="0"/>
              </a:rPr>
              <a:t>The project is ongoing, continuously improving with technology advancements to enhance gesture recognition accuracy and introduce new features.</a:t>
            </a:r>
          </a:p>
          <a:p>
            <a:pPr marL="0" marR="0" lvl="0" indent="0" rtl="0">
              <a:lnSpc>
                <a:spcPct val="100000"/>
              </a:lnSpc>
              <a:spcBef>
                <a:spcPts val="0"/>
              </a:spcBef>
              <a:spcAft>
                <a:spcPts val="0"/>
              </a:spcAft>
              <a:buNone/>
            </a:pPr>
            <a:endParaRPr lang="en-US" sz="1600" dirty="0">
              <a:latin typeface="+mn-lt"/>
              <a:ea typeface="Verdana" panose="020B0604030504040204" pitchFamily="34" charset="0"/>
            </a:endParaRPr>
          </a:p>
          <a:p>
            <a:pPr marL="0" marR="0" lvl="0" indent="0" rtl="0">
              <a:lnSpc>
                <a:spcPct val="100000"/>
              </a:lnSpc>
              <a:spcBef>
                <a:spcPts val="0"/>
              </a:spcBef>
              <a:spcAft>
                <a:spcPts val="0"/>
              </a:spcAft>
              <a:buNone/>
            </a:pPr>
            <a:r>
              <a:rPr lang="en-US" sz="1600" b="1" dirty="0">
                <a:latin typeface="+mn-lt"/>
                <a:ea typeface="Verdana" panose="020B0604030504040204" pitchFamily="34" charset="0"/>
              </a:rPr>
              <a:t>How:</a:t>
            </a:r>
          </a:p>
          <a:p>
            <a:pPr marL="0" marR="0" lvl="0" indent="0" rtl="0">
              <a:lnSpc>
                <a:spcPct val="100000"/>
              </a:lnSpc>
              <a:spcBef>
                <a:spcPts val="0"/>
              </a:spcBef>
              <a:spcAft>
                <a:spcPts val="0"/>
              </a:spcAft>
              <a:buNone/>
            </a:pPr>
            <a:r>
              <a:rPr lang="en-US" sz="1600" dirty="0">
                <a:latin typeface="+mn-lt"/>
                <a:ea typeface="Verdana" panose="020B0604030504040204" pitchFamily="34" charset="0"/>
              </a:rPr>
              <a:t>By employing computer vision and deep learning, Gesture Sense tracks hand gestures in real-time, ensuring a natural and responsive interaction experience for users.</a:t>
            </a:r>
            <a:endParaRPr lang="en-IN" sz="1600" dirty="0">
              <a:latin typeface="+mn-lt"/>
              <a:ea typeface="Verdana" panose="020B0604030504040204" pitchFamily="34" charset="0"/>
            </a:endParaRPr>
          </a:p>
        </p:txBody>
      </p:sp>
    </p:spTree>
    <p:extLst>
      <p:ext uri="{BB962C8B-B14F-4D97-AF65-F5344CB8AC3E}">
        <p14:creationId xmlns:p14="http://schemas.microsoft.com/office/powerpoint/2010/main" val="3915805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496220" y="813950"/>
            <a:ext cx="5386887" cy="493858"/>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u="sng" dirty="0">
                <a:latin typeface="+mj-lt"/>
                <a:ea typeface="Verdana" panose="020B0604030504040204" pitchFamily="34" charset="0"/>
              </a:rPr>
              <a:t>Structural Diagram of our project</a:t>
            </a:r>
          </a:p>
          <a:p>
            <a:pPr marL="0" marR="0" lvl="0" indent="0" rtl="0">
              <a:lnSpc>
                <a:spcPct val="100000"/>
              </a:lnSpc>
              <a:spcBef>
                <a:spcPts val="0"/>
              </a:spcBef>
              <a:spcAft>
                <a:spcPts val="0"/>
              </a:spcAft>
              <a:buNone/>
            </a:pPr>
            <a:endParaRPr lang="en-IN" b="1" u="sng" dirty="0">
              <a:latin typeface="+mj-lt"/>
              <a:ea typeface="Verdana" panose="020B0604030504040204" pitchFamily="34" charset="0"/>
            </a:endParaRPr>
          </a:p>
          <a:p>
            <a:pPr marL="0" marR="0" lvl="0" indent="0" rtl="0">
              <a:lnSpc>
                <a:spcPct val="100000"/>
              </a:lnSpc>
              <a:spcBef>
                <a:spcPts val="0"/>
              </a:spcBef>
              <a:spcAft>
                <a:spcPts val="0"/>
              </a:spcAft>
              <a:buNone/>
            </a:pPr>
            <a:r>
              <a:rPr lang="en-IN" sz="1200" b="1" dirty="0">
                <a:latin typeface="+mj-lt"/>
                <a:ea typeface="Verdana" panose="020B0604030504040204" pitchFamily="34" charset="0"/>
              </a:rPr>
              <a:t>Approach 1- Using OpenCV &amp; Media Pipe  </a:t>
            </a:r>
          </a:p>
          <a:p>
            <a:pPr marR="0" lvl="0" rtl="0">
              <a:lnSpc>
                <a:spcPct val="100000"/>
              </a:lnSpc>
              <a:spcBef>
                <a:spcPts val="0"/>
              </a:spcBef>
              <a:spcAft>
                <a:spcPts val="0"/>
              </a:spcAft>
            </a:pPr>
            <a:endParaRPr lang="en-IN" b="1" u="sng" dirty="0">
              <a:latin typeface="+mj-lt"/>
              <a:ea typeface="Verdana" panose="020B0604030504040204" pitchFamily="34" charset="0"/>
            </a:endParaRPr>
          </a:p>
        </p:txBody>
      </p:sp>
      <p:pic>
        <p:nvPicPr>
          <p:cNvPr id="1026" name="Picture 2">
            <a:extLst>
              <a:ext uri="{FF2B5EF4-FFF2-40B4-BE49-F238E27FC236}">
                <a16:creationId xmlns:a16="http://schemas.microsoft.com/office/drawing/2014/main" id="{61B5BEB2-BE63-04A9-33D4-69181F9C677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val="0"/>
              </a:ext>
            </a:extLst>
          </a:blip>
          <a:srcRect t="4989" r="3767" b="4723"/>
          <a:stretch/>
        </p:blipFill>
        <p:spPr bwMode="auto">
          <a:xfrm>
            <a:off x="2115671" y="1573569"/>
            <a:ext cx="7682754" cy="43417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gitech Web Camera at Rs 1150 in Kolkata | ID: 15161175812">
            <a:extLst>
              <a:ext uri="{FF2B5EF4-FFF2-40B4-BE49-F238E27FC236}">
                <a16:creationId xmlns:a16="http://schemas.microsoft.com/office/drawing/2014/main" id="{C084E1CE-387F-F9DA-F43A-DA0924597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0141" y="2564173"/>
            <a:ext cx="805961" cy="805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Meaning of Hand Gestures Around the World - Blogs ...">
            <a:extLst>
              <a:ext uri="{FF2B5EF4-FFF2-40B4-BE49-F238E27FC236}">
                <a16:creationId xmlns:a16="http://schemas.microsoft.com/office/drawing/2014/main" id="{A252CA90-B6CC-E235-E59B-91CC355091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6089" y="2433753"/>
            <a:ext cx="2660390" cy="15202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1EAAD5-C399-9A00-DEDC-29D7DB2FBF66}"/>
              </a:ext>
            </a:extLst>
          </p:cNvPr>
          <p:cNvSpPr/>
          <p:nvPr/>
        </p:nvSpPr>
        <p:spPr>
          <a:xfrm>
            <a:off x="8340778" y="1726519"/>
            <a:ext cx="968186"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87B5E42-9851-55EE-FCB7-D530FC912F0A}"/>
              </a:ext>
            </a:extLst>
          </p:cNvPr>
          <p:cNvSpPr txBox="1"/>
          <p:nvPr/>
        </p:nvSpPr>
        <p:spPr>
          <a:xfrm>
            <a:off x="8473479" y="1747316"/>
            <a:ext cx="835485" cy="276999"/>
          </a:xfrm>
          <a:prstGeom prst="rect">
            <a:avLst/>
          </a:prstGeom>
          <a:noFill/>
        </p:spPr>
        <p:txBody>
          <a:bodyPr wrap="none" rtlCol="0">
            <a:spAutoFit/>
          </a:bodyPr>
          <a:lstStyle/>
          <a:p>
            <a:r>
              <a:rPr lang="en-IN" sz="1200" b="1" dirty="0"/>
              <a:t>Open CV</a:t>
            </a:r>
          </a:p>
        </p:txBody>
      </p:sp>
      <p:sp>
        <p:nvSpPr>
          <p:cNvPr id="8" name="TextBox 7">
            <a:extLst>
              <a:ext uri="{FF2B5EF4-FFF2-40B4-BE49-F238E27FC236}">
                <a16:creationId xmlns:a16="http://schemas.microsoft.com/office/drawing/2014/main" id="{01F3172C-C2BA-3AD6-8E96-17EDB84C10A8}"/>
              </a:ext>
            </a:extLst>
          </p:cNvPr>
          <p:cNvSpPr txBox="1"/>
          <p:nvPr/>
        </p:nvSpPr>
        <p:spPr>
          <a:xfrm>
            <a:off x="3048000" y="5990619"/>
            <a:ext cx="6096000" cy="339773"/>
          </a:xfrm>
          <a:prstGeom prst="rect">
            <a:avLst/>
          </a:prstGeom>
          <a:noFill/>
        </p:spPr>
        <p:txBody>
          <a:bodyPr wrap="square">
            <a:spAutoFit/>
          </a:bodyPr>
          <a:lstStyle/>
          <a:p>
            <a:pPr algn="ctr">
              <a:lnSpc>
                <a:spcPct val="150000"/>
              </a:lnSpc>
              <a:spcAft>
                <a:spcPts val="800"/>
              </a:spcAft>
            </a:pPr>
            <a:r>
              <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rPr>
              <a:t>Figure 1.</a:t>
            </a:r>
            <a:r>
              <a:rPr lang="en-IN" sz="1200" b="1" kern="100" dirty="0">
                <a:latin typeface="Times New Roman" panose="02020603050405020304" pitchFamily="18" charset="0"/>
                <a:ea typeface="Calibri" panose="020F0502020204030204" pitchFamily="34" charset="0"/>
                <a:cs typeface="Times New Roman" panose="02020603050405020304" pitchFamily="18" charset="0"/>
              </a:rPr>
              <a:t> </a:t>
            </a:r>
            <a:r>
              <a:rPr lang="en-IN" sz="1200" kern="100" dirty="0">
                <a:latin typeface="Times New Roman" panose="02020603050405020304" pitchFamily="18" charset="0"/>
                <a:ea typeface="Calibri" panose="020F0502020204030204" pitchFamily="34" charset="0"/>
                <a:cs typeface="Times New Roman" panose="02020603050405020304" pitchFamily="18" charset="0"/>
              </a:rPr>
              <a:t>Block Diagram</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946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67C31-9FE7-2A59-9517-C71CA53F682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13D671-FF58-B800-B5AC-C2C4DD137F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1C576213-59E8-885E-38E9-D730B5A5392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2" name="Google Shape;125;p3">
            <a:extLst>
              <a:ext uri="{FF2B5EF4-FFF2-40B4-BE49-F238E27FC236}">
                <a16:creationId xmlns:a16="http://schemas.microsoft.com/office/drawing/2014/main" id="{D75DF63F-7DF9-823B-7F75-01332C549DDE}"/>
              </a:ext>
            </a:extLst>
          </p:cNvPr>
          <p:cNvSpPr txBox="1"/>
          <p:nvPr/>
        </p:nvSpPr>
        <p:spPr>
          <a:xfrm>
            <a:off x="604496" y="1032763"/>
            <a:ext cx="3044312" cy="417968"/>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u="sng" dirty="0">
                <a:latin typeface="+mn-lt"/>
                <a:ea typeface="Verdana" panose="020B0604030504040204" pitchFamily="34" charset="0"/>
              </a:rPr>
              <a:t>Behaviour Diagram of our project</a:t>
            </a:r>
            <a:r>
              <a:rPr lang="en-IN" sz="1200" u="sng" dirty="0">
                <a:latin typeface="+mn-lt"/>
                <a:ea typeface="Verdana" panose="020B0604030504040204" pitchFamily="34" charset="0"/>
              </a:rPr>
              <a:t>  </a:t>
            </a:r>
          </a:p>
          <a:p>
            <a:pPr marL="0" marR="0" lvl="0" indent="0" rtl="0">
              <a:lnSpc>
                <a:spcPct val="100000"/>
              </a:lnSpc>
              <a:spcBef>
                <a:spcPts val="0"/>
              </a:spcBef>
              <a:spcAft>
                <a:spcPts val="0"/>
              </a:spcAft>
              <a:buNone/>
            </a:pPr>
            <a:r>
              <a:rPr lang="en-IN" sz="1200" u="sng" dirty="0">
                <a:latin typeface="+mn-lt"/>
                <a:ea typeface="Verdana" panose="020B0604030504040204" pitchFamily="34" charset="0"/>
              </a:rPr>
              <a:t> </a:t>
            </a:r>
          </a:p>
          <a:p>
            <a:pPr marR="0" lvl="0" rtl="0">
              <a:lnSpc>
                <a:spcPct val="100000"/>
              </a:lnSpc>
              <a:spcBef>
                <a:spcPts val="0"/>
              </a:spcBef>
              <a:spcAft>
                <a:spcPts val="0"/>
              </a:spcAft>
            </a:pPr>
            <a:endParaRPr lang="en-IN" u="sng" dirty="0">
              <a:latin typeface="+mn-lt"/>
              <a:ea typeface="Verdana" panose="020B0604030504040204" pitchFamily="34" charset="0"/>
            </a:endParaRPr>
          </a:p>
        </p:txBody>
      </p:sp>
      <p:sp>
        <p:nvSpPr>
          <p:cNvPr id="6" name="Google Shape;125;p3">
            <a:extLst>
              <a:ext uri="{FF2B5EF4-FFF2-40B4-BE49-F238E27FC236}">
                <a16:creationId xmlns:a16="http://schemas.microsoft.com/office/drawing/2014/main" id="{8CDBE478-9E74-6522-3C2C-3E0C5ECB158C}"/>
              </a:ext>
            </a:extLst>
          </p:cNvPr>
          <p:cNvSpPr txBox="1"/>
          <p:nvPr/>
        </p:nvSpPr>
        <p:spPr>
          <a:xfrm>
            <a:off x="823437" y="6003680"/>
            <a:ext cx="3524445" cy="36512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200" b="1" dirty="0">
                <a:latin typeface="+mn-lt"/>
                <a:ea typeface="Verdana" panose="020B0604030504040204" pitchFamily="34" charset="0"/>
              </a:rPr>
              <a:t>Figure 2. </a:t>
            </a:r>
            <a:r>
              <a:rPr lang="en-IN" sz="1200" dirty="0">
                <a:latin typeface="+mn-lt"/>
                <a:ea typeface="Verdana" panose="020B0604030504040204" pitchFamily="34" charset="0"/>
              </a:rPr>
              <a:t>Flow chart for Music System Control</a:t>
            </a:r>
          </a:p>
          <a:p>
            <a:pPr marL="0" marR="0" lvl="0" indent="0" rtl="0">
              <a:lnSpc>
                <a:spcPct val="100000"/>
              </a:lnSpc>
              <a:spcBef>
                <a:spcPts val="0"/>
              </a:spcBef>
              <a:spcAft>
                <a:spcPts val="0"/>
              </a:spcAft>
              <a:buNone/>
            </a:pPr>
            <a:r>
              <a:rPr lang="en-IN" sz="1200" b="1" dirty="0">
                <a:latin typeface="+mn-lt"/>
                <a:ea typeface="Verdana" panose="020B0604030504040204" pitchFamily="34" charset="0"/>
              </a:rPr>
              <a:t> </a:t>
            </a:r>
          </a:p>
          <a:p>
            <a:pPr marR="0" lvl="0" rtl="0">
              <a:lnSpc>
                <a:spcPct val="100000"/>
              </a:lnSpc>
              <a:spcBef>
                <a:spcPts val="0"/>
              </a:spcBef>
              <a:spcAft>
                <a:spcPts val="0"/>
              </a:spcAft>
            </a:pPr>
            <a:endParaRPr lang="en-IN" b="1" dirty="0">
              <a:latin typeface="+mn-lt"/>
              <a:ea typeface="Verdana" panose="020B0604030504040204" pitchFamily="34" charset="0"/>
            </a:endParaRPr>
          </a:p>
        </p:txBody>
      </p:sp>
      <p:pic>
        <p:nvPicPr>
          <p:cNvPr id="1026" name="Picture 2">
            <a:extLst>
              <a:ext uri="{FF2B5EF4-FFF2-40B4-BE49-F238E27FC236}">
                <a16:creationId xmlns:a16="http://schemas.microsoft.com/office/drawing/2014/main" id="{9B75745F-E19D-DD5C-2504-B70247E11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96" y="1303004"/>
            <a:ext cx="4686524" cy="4612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A320C0E-ED12-3C32-2D45-162C0022E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159" y="1241747"/>
            <a:ext cx="5094069" cy="450028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25;p3">
            <a:extLst>
              <a:ext uri="{FF2B5EF4-FFF2-40B4-BE49-F238E27FC236}">
                <a16:creationId xmlns:a16="http://schemas.microsoft.com/office/drawing/2014/main" id="{7C7593E0-0C9A-364B-072F-4638890E4DEE}"/>
              </a:ext>
            </a:extLst>
          </p:cNvPr>
          <p:cNvSpPr txBox="1"/>
          <p:nvPr/>
        </p:nvSpPr>
        <p:spPr>
          <a:xfrm>
            <a:off x="7053908" y="6003680"/>
            <a:ext cx="3524445" cy="36512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200" b="1" dirty="0">
                <a:latin typeface="+mn-lt"/>
                <a:ea typeface="Verdana" panose="020B0604030504040204" pitchFamily="34" charset="0"/>
              </a:rPr>
              <a:t>Figure 3. </a:t>
            </a:r>
            <a:r>
              <a:rPr lang="en-IN" sz="1200" dirty="0">
                <a:latin typeface="+mn-lt"/>
                <a:ea typeface="Verdana" panose="020B0604030504040204" pitchFamily="34" charset="0"/>
              </a:rPr>
              <a:t>Flow chart for Hill Climbing Race</a:t>
            </a:r>
          </a:p>
          <a:p>
            <a:pPr marL="0" marR="0" lvl="0" indent="0" rtl="0">
              <a:lnSpc>
                <a:spcPct val="100000"/>
              </a:lnSpc>
              <a:spcBef>
                <a:spcPts val="0"/>
              </a:spcBef>
              <a:spcAft>
                <a:spcPts val="0"/>
              </a:spcAft>
              <a:buNone/>
            </a:pPr>
            <a:r>
              <a:rPr lang="en-IN" sz="1200" b="1" dirty="0">
                <a:latin typeface="+mn-lt"/>
                <a:ea typeface="Verdana" panose="020B0604030504040204" pitchFamily="34" charset="0"/>
              </a:rPr>
              <a:t> </a:t>
            </a:r>
          </a:p>
          <a:p>
            <a:pPr marR="0" lvl="0" rtl="0">
              <a:lnSpc>
                <a:spcPct val="100000"/>
              </a:lnSpc>
              <a:spcBef>
                <a:spcPts val="0"/>
              </a:spcBef>
              <a:spcAft>
                <a:spcPts val="0"/>
              </a:spcAft>
            </a:pPr>
            <a:endParaRPr lang="en-IN" b="1" dirty="0">
              <a:latin typeface="+mn-lt"/>
              <a:ea typeface="Verdana" panose="020B0604030504040204" pitchFamily="34" charset="0"/>
            </a:endParaRPr>
          </a:p>
        </p:txBody>
      </p:sp>
    </p:spTree>
    <p:extLst>
      <p:ext uri="{BB962C8B-B14F-4D97-AF65-F5344CB8AC3E}">
        <p14:creationId xmlns:p14="http://schemas.microsoft.com/office/powerpoint/2010/main" val="132552806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D9C2C57-C10F-43EC-A973-4CAD0366ADD2}">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1774</TotalTime>
  <Words>1380</Words>
  <Application>Microsoft Office PowerPoint</Application>
  <PresentationFormat>Widescreen</PresentationFormat>
  <Paragraphs>230</Paragraphs>
  <Slides>22</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Söhne</vt:lpstr>
      <vt:lpstr>Calibri</vt:lpstr>
      <vt:lpstr>Times New Roman</vt:lpstr>
      <vt:lpstr>Verdana</vt:lpstr>
      <vt:lpstr>Fira Sans Extra Condensed Medium</vt:lpstr>
      <vt:lpstr>Montserrat</vt:lpstr>
      <vt:lpstr>Montserrat Medium</vt:lpstr>
      <vt:lpstr>Roboto</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Nikith Gokul</cp:lastModifiedBy>
  <cp:revision>11</cp:revision>
  <dcterms:created xsi:type="dcterms:W3CDTF">2021-01-07T12:40:50Z</dcterms:created>
  <dcterms:modified xsi:type="dcterms:W3CDTF">2024-03-27T05:50:09Z</dcterms:modified>
</cp:coreProperties>
</file>